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799" r:id="rId3"/>
    <p:sldId id="812" r:id="rId4"/>
    <p:sldId id="776" r:id="rId5"/>
    <p:sldId id="826" r:id="rId6"/>
    <p:sldId id="813" r:id="rId7"/>
    <p:sldId id="840" r:id="rId8"/>
    <p:sldId id="801" r:id="rId9"/>
    <p:sldId id="916" r:id="rId10"/>
    <p:sldId id="825" r:id="rId11"/>
    <p:sldId id="915" r:id="rId12"/>
    <p:sldId id="839" r:id="rId13"/>
    <p:sldId id="836" r:id="rId14"/>
    <p:sldId id="838" r:id="rId15"/>
    <p:sldId id="917" r:id="rId16"/>
    <p:sldId id="913" r:id="rId17"/>
    <p:sldId id="775" r:id="rId18"/>
    <p:sldId id="918" r:id="rId19"/>
    <p:sldId id="835" r:id="rId20"/>
    <p:sldId id="850" r:id="rId21"/>
    <p:sldId id="868" r:id="rId22"/>
    <p:sldId id="859" r:id="rId23"/>
    <p:sldId id="869" r:id="rId24"/>
    <p:sldId id="865" r:id="rId25"/>
    <p:sldId id="814" r:id="rId26"/>
    <p:sldId id="906" r:id="rId27"/>
    <p:sldId id="909" r:id="rId28"/>
    <p:sldId id="907" r:id="rId29"/>
    <p:sldId id="908" r:id="rId30"/>
    <p:sldId id="830" r:id="rId31"/>
    <p:sldId id="811" r:id="rId32"/>
    <p:sldId id="790" r:id="rId33"/>
    <p:sldId id="833" r:id="rId34"/>
    <p:sldId id="781" r:id="rId35"/>
    <p:sldId id="834" r:id="rId36"/>
    <p:sldId id="912" r:id="rId37"/>
    <p:sldId id="914" r:id="rId38"/>
    <p:sldId id="904" r:id="rId39"/>
    <p:sldId id="793" r:id="rId40"/>
    <p:sldId id="90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D253654-516A-944D-9FEA-49E8F4E350EA}">
          <p14:sldIdLst>
            <p14:sldId id="256"/>
            <p14:sldId id="799"/>
            <p14:sldId id="812"/>
            <p14:sldId id="776"/>
            <p14:sldId id="826"/>
          </p14:sldIdLst>
        </p14:section>
        <p14:section name="What is Reproducible Science?" id="{E5F17ACB-9872-C14F-9A1A-47C4D3ABD97A}">
          <p14:sldIdLst>
            <p14:sldId id="813"/>
            <p14:sldId id="840"/>
            <p14:sldId id="801"/>
            <p14:sldId id="916"/>
            <p14:sldId id="825"/>
            <p14:sldId id="915"/>
            <p14:sldId id="839"/>
          </p14:sldIdLst>
        </p14:section>
        <p14:section name="Tools" id="{38B0637D-88E0-DA4F-BEA5-E47A8A310EBD}">
          <p14:sldIdLst>
            <p14:sldId id="836"/>
            <p14:sldId id="838"/>
          </p14:sldIdLst>
        </p14:section>
        <p14:section name="What is Data Science?" id="{51098194-C62B-3649-9645-A71B26EA4A2D}">
          <p14:sldIdLst>
            <p14:sldId id="917"/>
            <p14:sldId id="913"/>
            <p14:sldId id="775"/>
            <p14:sldId id="918"/>
          </p14:sldIdLst>
        </p14:section>
        <p14:section name="Reproducible Data" id="{48606584-0790-A44C-A792-4C5047B9AE70}">
          <p14:sldIdLst>
            <p14:sldId id="835"/>
            <p14:sldId id="850"/>
            <p14:sldId id="868"/>
            <p14:sldId id="859"/>
            <p14:sldId id="869"/>
            <p14:sldId id="865"/>
          </p14:sldIdLst>
        </p14:section>
        <p14:section name="Orientation to Python" id="{8C2C019E-7B55-6C40-B632-7ADF39D4D798}">
          <p14:sldIdLst>
            <p14:sldId id="814"/>
            <p14:sldId id="906"/>
            <p14:sldId id="909"/>
            <p14:sldId id="907"/>
            <p14:sldId id="908"/>
            <p14:sldId id="830"/>
            <p14:sldId id="811"/>
            <p14:sldId id="790"/>
          </p14:sldIdLst>
        </p14:section>
        <p14:section name="Latest Trends" id="{89D77A5B-82AB-0F48-BA82-E182427C86F4}">
          <p14:sldIdLst>
            <p14:sldId id="833"/>
            <p14:sldId id="781"/>
          </p14:sldIdLst>
        </p14:section>
        <p14:section name="Closing" id="{2FE6D8D2-B29D-CD45-9111-840496C13B20}">
          <p14:sldIdLst>
            <p14:sldId id="834"/>
            <p14:sldId id="912"/>
            <p14:sldId id="914"/>
            <p14:sldId id="904"/>
            <p14:sldId id="793"/>
            <p14:sldId id="90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D9BC8C9-447E-2AD2-28DE-1642B053780D}" name="Roque, Nelson Arley" initials="" userId="S::nur375@psu.edu::f3a8b5c2-ccb9-4c4e-a44e-63da253849f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132DA"/>
    <a:srgbClr val="00E1D7"/>
    <a:srgbClr val="1495DB"/>
    <a:srgbClr val="2334E1"/>
    <a:srgbClr val="1828B1"/>
    <a:srgbClr val="C2B2F0"/>
    <a:srgbClr val="FE9A0C"/>
    <a:srgbClr val="FFFFFA"/>
    <a:srgbClr val="F8FA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94"/>
    <p:restoredTop sz="92636"/>
  </p:normalViewPr>
  <p:slideViewPr>
    <p:cSldViewPr snapToGrid="0" snapToObjects="1">
      <p:cViewPr varScale="1">
        <p:scale>
          <a:sx n="80" d="100"/>
          <a:sy n="80" d="100"/>
        </p:scale>
        <p:origin x="192" y="1152"/>
      </p:cViewPr>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CE90CD-D4B4-DE4A-9662-5D1032BBC508}" type="datetimeFigureOut">
              <a:rPr lang="en-US" smtClean="0"/>
              <a:t>9/23/23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90BA5-5D47-C842-959B-D30D0B1E247D}" type="slidenum">
              <a:rPr lang="en-US" smtClean="0"/>
              <a:t>‹#›</a:t>
            </a:fld>
            <a:endParaRPr lang="en-US"/>
          </a:p>
        </p:txBody>
      </p:sp>
    </p:spTree>
    <p:extLst>
      <p:ext uri="{BB962C8B-B14F-4D97-AF65-F5344CB8AC3E}">
        <p14:creationId xmlns:p14="http://schemas.microsoft.com/office/powerpoint/2010/main" val="2955427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https://</a:t>
            </a:r>
            <a:r>
              <a:rPr lang="en-US" dirty="0" err="1"/>
              <a:t>www.displayr.com</a:t>
            </a:r>
            <a:r>
              <a:rPr lang="en-US" dirty="0"/>
              <a:t>/what-is-reproducible-research/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QR code needs replaced</a:t>
            </a:r>
          </a:p>
        </p:txBody>
      </p:sp>
      <p:sp>
        <p:nvSpPr>
          <p:cNvPr id="4" name="Slide Number Placeholder 3"/>
          <p:cNvSpPr>
            <a:spLocks noGrp="1"/>
          </p:cNvSpPr>
          <p:nvPr>
            <p:ph type="sldNum" sz="quarter" idx="5"/>
          </p:nvPr>
        </p:nvSpPr>
        <p:spPr/>
        <p:txBody>
          <a:bodyPr/>
          <a:lstStyle/>
          <a:p>
            <a:fld id="{F4390BA5-5D47-C842-959B-D30D0B1E247D}" type="slidenum">
              <a:rPr lang="en-US" smtClean="0"/>
              <a:t>1</a:t>
            </a:fld>
            <a:endParaRPr lang="en-US"/>
          </a:p>
        </p:txBody>
      </p:sp>
    </p:spTree>
    <p:extLst>
      <p:ext uri="{BB962C8B-B14F-4D97-AF65-F5344CB8AC3E}">
        <p14:creationId xmlns:p14="http://schemas.microsoft.com/office/powerpoint/2010/main" val="429147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Python virtual environments are like having separate playgrounds for different activities. Imagine you have a big field, and you want to play soccer in one corner and build a sandcastle in another corner. But there's a problem: the soccer ball might mess up your sandcastle!</a:t>
            </a:r>
          </a:p>
          <a:p>
            <a:pPr algn="l"/>
            <a:endParaRPr lang="en-US" b="0" i="0" dirty="0">
              <a:solidFill>
                <a:srgbClr val="374151"/>
              </a:solidFill>
              <a:effectLst/>
              <a:latin typeface="Söhne"/>
            </a:endParaRPr>
          </a:p>
          <a:p>
            <a:pPr algn="l"/>
            <a:r>
              <a:rPr lang="en-US" b="0" i="0" dirty="0">
                <a:solidFill>
                  <a:srgbClr val="374151"/>
                </a:solidFill>
                <a:effectLst/>
                <a:latin typeface="Söhne"/>
              </a:rPr>
              <a:t>So, you create two special areas with invisible walls. In one area, you have a soccer ball, goals, and players, and in the other area, you have sand, buckets, and shovels. Now, you can play soccer without worrying about your sandcastle getting ruined, and you can build your sandcastle without the soccer ball kicking sand everywhere.</a:t>
            </a:r>
          </a:p>
          <a:p>
            <a:pPr algn="l"/>
            <a:endParaRPr lang="en-US" b="0" i="0" dirty="0">
              <a:solidFill>
                <a:srgbClr val="374151"/>
              </a:solidFill>
              <a:effectLst/>
              <a:latin typeface="Söhne"/>
            </a:endParaRPr>
          </a:p>
          <a:p>
            <a:pPr algn="l"/>
            <a:r>
              <a:rPr lang="en-US" b="0" i="0" dirty="0">
                <a:solidFill>
                  <a:srgbClr val="374151"/>
                </a:solidFill>
                <a:effectLst/>
                <a:latin typeface="Söhne"/>
              </a:rPr>
              <a:t>In the computer world, Python virtual environments do something similar. They create separate spaces for different Python projects. Each space has its own set of Python tools and toys (libraries and packages). This way, you can work on one project without it affecting another. It's like having organized, separate sandboxes for your coding projects, so they don't mix up and cause problems. That's why Python virtual environments are important—they keep your projects tidy and working correctly.</a:t>
            </a:r>
          </a:p>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29</a:t>
            </a:fld>
            <a:endParaRPr lang="en-US"/>
          </a:p>
        </p:txBody>
      </p:sp>
    </p:spTree>
    <p:extLst>
      <p:ext uri="{BB962C8B-B14F-4D97-AF65-F5344CB8AC3E}">
        <p14:creationId xmlns:p14="http://schemas.microsoft.com/office/powerpoint/2010/main" val="3298612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www.programiz.com</a:t>
            </a:r>
            <a:r>
              <a:rPr lang="en-US" dirty="0"/>
              <a:t>/r/data-types</a:t>
            </a:r>
          </a:p>
        </p:txBody>
      </p:sp>
      <p:sp>
        <p:nvSpPr>
          <p:cNvPr id="4" name="Slide Number Placeholder 3"/>
          <p:cNvSpPr>
            <a:spLocks noGrp="1"/>
          </p:cNvSpPr>
          <p:nvPr>
            <p:ph type="sldNum" sz="quarter" idx="5"/>
          </p:nvPr>
        </p:nvSpPr>
        <p:spPr/>
        <p:txBody>
          <a:bodyPr/>
          <a:lstStyle/>
          <a:p>
            <a:fld id="{F4390BA5-5D47-C842-959B-D30D0B1E247D}" type="slidenum">
              <a:rPr lang="en-US" smtClean="0"/>
              <a:t>30</a:t>
            </a:fld>
            <a:endParaRPr lang="en-US"/>
          </a:p>
        </p:txBody>
      </p:sp>
    </p:spTree>
    <p:extLst>
      <p:ext uri="{BB962C8B-B14F-4D97-AF65-F5344CB8AC3E}">
        <p14:creationId xmlns:p14="http://schemas.microsoft.com/office/powerpoint/2010/main" val="168721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31</a:t>
            </a:fld>
            <a:endParaRPr lang="en-US"/>
          </a:p>
        </p:txBody>
      </p:sp>
    </p:spTree>
    <p:extLst>
      <p:ext uri="{BB962C8B-B14F-4D97-AF65-F5344CB8AC3E}">
        <p14:creationId xmlns:p14="http://schemas.microsoft.com/office/powerpoint/2010/main" val="158327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32</a:t>
            </a:fld>
            <a:endParaRPr lang="en-US"/>
          </a:p>
        </p:txBody>
      </p:sp>
    </p:spTree>
    <p:extLst>
      <p:ext uri="{BB962C8B-B14F-4D97-AF65-F5344CB8AC3E}">
        <p14:creationId xmlns:p14="http://schemas.microsoft.com/office/powerpoint/2010/main" val="3628815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40</a:t>
            </a:fld>
            <a:endParaRPr lang="en-US"/>
          </a:p>
        </p:txBody>
      </p:sp>
    </p:spTree>
    <p:extLst>
      <p:ext uri="{BB962C8B-B14F-4D97-AF65-F5344CB8AC3E}">
        <p14:creationId xmlns:p14="http://schemas.microsoft.com/office/powerpoint/2010/main" val="3467560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version control works</a:t>
            </a:r>
          </a:p>
          <a:p>
            <a:endParaRPr lang="en-US" dirty="0"/>
          </a:p>
          <a:p>
            <a:r>
              <a:rPr lang="en-US" dirty="0"/>
              <a:t>Show diagrams of branches and merges, pull requests</a:t>
            </a:r>
          </a:p>
        </p:txBody>
      </p:sp>
      <p:sp>
        <p:nvSpPr>
          <p:cNvPr id="4" name="Slide Number Placeholder 3"/>
          <p:cNvSpPr>
            <a:spLocks noGrp="1"/>
          </p:cNvSpPr>
          <p:nvPr>
            <p:ph type="sldNum" sz="quarter" idx="5"/>
          </p:nvPr>
        </p:nvSpPr>
        <p:spPr/>
        <p:txBody>
          <a:bodyPr/>
          <a:lstStyle/>
          <a:p>
            <a:fld id="{F4390BA5-5D47-C842-959B-D30D0B1E247D}" type="slidenum">
              <a:rPr lang="en-US" smtClean="0"/>
              <a:t>5</a:t>
            </a:fld>
            <a:endParaRPr lang="en-US"/>
          </a:p>
        </p:txBody>
      </p:sp>
    </p:spTree>
    <p:extLst>
      <p:ext uri="{BB962C8B-B14F-4D97-AF65-F5344CB8AC3E}">
        <p14:creationId xmlns:p14="http://schemas.microsoft.com/office/powerpoint/2010/main" val="2482870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on this: https://</a:t>
            </a:r>
            <a:r>
              <a:rPr lang="en-US" dirty="0" err="1"/>
              <a:t>www.displayr.com</a:t>
            </a:r>
            <a:r>
              <a:rPr lang="en-US" dirty="0"/>
              <a:t>/what-is-reproducible-research/</a:t>
            </a:r>
          </a:p>
        </p:txBody>
      </p:sp>
      <p:sp>
        <p:nvSpPr>
          <p:cNvPr id="4" name="Slide Number Placeholder 3"/>
          <p:cNvSpPr>
            <a:spLocks noGrp="1"/>
          </p:cNvSpPr>
          <p:nvPr>
            <p:ph type="sldNum" sz="quarter" idx="5"/>
          </p:nvPr>
        </p:nvSpPr>
        <p:spPr/>
        <p:txBody>
          <a:bodyPr/>
          <a:lstStyle/>
          <a:p>
            <a:fld id="{F4390BA5-5D47-C842-959B-D30D0B1E247D}" type="slidenum">
              <a:rPr lang="en-US" smtClean="0"/>
              <a:t>8</a:t>
            </a:fld>
            <a:endParaRPr lang="en-US"/>
          </a:p>
        </p:txBody>
      </p:sp>
    </p:spTree>
    <p:extLst>
      <p:ext uri="{BB962C8B-B14F-4D97-AF65-F5344CB8AC3E}">
        <p14:creationId xmlns:p14="http://schemas.microsoft.com/office/powerpoint/2010/main" val="2210219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14</a:t>
            </a:fld>
            <a:endParaRPr lang="en-US"/>
          </a:p>
        </p:txBody>
      </p:sp>
    </p:spTree>
    <p:extLst>
      <p:ext uri="{BB962C8B-B14F-4D97-AF65-F5344CB8AC3E}">
        <p14:creationId xmlns:p14="http://schemas.microsoft.com/office/powerpoint/2010/main" val="4153834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vita.had.co.nz</a:t>
            </a:r>
            <a:r>
              <a:rPr lang="en-US" dirty="0"/>
              <a:t>/papers/tidy-</a:t>
            </a:r>
            <a:r>
              <a:rPr lang="en-US" dirty="0" err="1"/>
              <a:t>data.pdf</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20</a:t>
            </a:fld>
            <a:endParaRPr lang="en-US"/>
          </a:p>
        </p:txBody>
      </p:sp>
    </p:spTree>
    <p:extLst>
      <p:ext uri="{BB962C8B-B14F-4D97-AF65-F5344CB8AC3E}">
        <p14:creationId xmlns:p14="http://schemas.microsoft.com/office/powerpoint/2010/main" val="3903006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vita.had.co.nz</a:t>
            </a:r>
            <a:r>
              <a:rPr lang="en-US" dirty="0"/>
              <a:t>/papers/tidy-</a:t>
            </a:r>
            <a:r>
              <a:rPr lang="en-US" dirty="0" err="1"/>
              <a:t>data.pdf</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21</a:t>
            </a:fld>
            <a:endParaRPr lang="en-US"/>
          </a:p>
        </p:txBody>
      </p:sp>
    </p:spTree>
    <p:extLst>
      <p:ext uri="{BB962C8B-B14F-4D97-AF65-F5344CB8AC3E}">
        <p14:creationId xmlns:p14="http://schemas.microsoft.com/office/powerpoint/2010/main" val="143360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Illustrations from the </a:t>
            </a:r>
            <a:r>
              <a:rPr lang="en-US" sz="1200" b="0" i="1" kern="1200" dirty="0" err="1">
                <a:solidFill>
                  <a:schemeClr val="tx1"/>
                </a:solidFill>
                <a:effectLst/>
                <a:latin typeface="+mn-lt"/>
                <a:ea typeface="+mn-ea"/>
                <a:cs typeface="+mn-cs"/>
              </a:rPr>
              <a:t>Openscapes</a:t>
            </a:r>
            <a:r>
              <a:rPr lang="en-US" sz="1200" b="0" i="1" kern="1200" dirty="0">
                <a:solidFill>
                  <a:schemeClr val="tx1"/>
                </a:solidFill>
                <a:effectLst/>
                <a:latin typeface="+mn-lt"/>
                <a:ea typeface="+mn-ea"/>
                <a:cs typeface="+mn-cs"/>
              </a:rPr>
              <a:t> blog Tidy Data for reproducibility, efficiency, and collaboration by Julia Lowndes and Allison Horst</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22</a:t>
            </a:fld>
            <a:endParaRPr lang="en-US"/>
          </a:p>
        </p:txBody>
      </p:sp>
    </p:spTree>
    <p:extLst>
      <p:ext uri="{BB962C8B-B14F-4D97-AF65-F5344CB8AC3E}">
        <p14:creationId xmlns:p14="http://schemas.microsoft.com/office/powerpoint/2010/main" val="1116986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23</a:t>
            </a:fld>
            <a:endParaRPr lang="en-US"/>
          </a:p>
        </p:txBody>
      </p:sp>
    </p:spTree>
    <p:extLst>
      <p:ext uri="{BB962C8B-B14F-4D97-AF65-F5344CB8AC3E}">
        <p14:creationId xmlns:p14="http://schemas.microsoft.com/office/powerpoint/2010/main" val="3827523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27</a:t>
            </a:fld>
            <a:endParaRPr lang="en-US"/>
          </a:p>
        </p:txBody>
      </p:sp>
    </p:spTree>
    <p:extLst>
      <p:ext uri="{BB962C8B-B14F-4D97-AF65-F5344CB8AC3E}">
        <p14:creationId xmlns:p14="http://schemas.microsoft.com/office/powerpoint/2010/main" val="2302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36433-FA43-2342-A036-787D4B7567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DA54C-9DF5-0245-9F5B-C42F7DFA00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6659CD-9F07-2248-B9C4-26288CE6BC35}"/>
              </a:ext>
            </a:extLst>
          </p:cNvPr>
          <p:cNvSpPr>
            <a:spLocks noGrp="1"/>
          </p:cNvSpPr>
          <p:nvPr>
            <p:ph type="dt" sz="half" idx="10"/>
          </p:nvPr>
        </p:nvSpPr>
        <p:spPr/>
        <p:txBody>
          <a:bodyPr/>
          <a:lstStyle/>
          <a:p>
            <a:fld id="{6678A592-C342-C046-9036-70D6FA51A5F6}" type="datetimeFigureOut">
              <a:rPr lang="en-US" smtClean="0"/>
              <a:t>9/23/23</a:t>
            </a:fld>
            <a:endParaRPr lang="en-US"/>
          </a:p>
        </p:txBody>
      </p:sp>
      <p:sp>
        <p:nvSpPr>
          <p:cNvPr id="5" name="Footer Placeholder 4">
            <a:extLst>
              <a:ext uri="{FF2B5EF4-FFF2-40B4-BE49-F238E27FC236}">
                <a16:creationId xmlns:a16="http://schemas.microsoft.com/office/drawing/2014/main" id="{12A5F6EC-F642-A140-988C-3377B7DC2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739BD-0446-2747-928A-ECFCB8E00D3E}"/>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02133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1B45-8ED4-5C4B-AEEA-8F05BEC9DA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F0CD9C-9670-BE44-99D9-F9866FDC25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93584-8143-B040-8C30-8F2D0AFFC4AB}"/>
              </a:ext>
            </a:extLst>
          </p:cNvPr>
          <p:cNvSpPr>
            <a:spLocks noGrp="1"/>
          </p:cNvSpPr>
          <p:nvPr>
            <p:ph type="dt" sz="half" idx="10"/>
          </p:nvPr>
        </p:nvSpPr>
        <p:spPr/>
        <p:txBody>
          <a:bodyPr/>
          <a:lstStyle/>
          <a:p>
            <a:fld id="{6678A592-C342-C046-9036-70D6FA51A5F6}" type="datetimeFigureOut">
              <a:rPr lang="en-US" smtClean="0"/>
              <a:t>9/23/23</a:t>
            </a:fld>
            <a:endParaRPr lang="en-US"/>
          </a:p>
        </p:txBody>
      </p:sp>
      <p:sp>
        <p:nvSpPr>
          <p:cNvPr id="5" name="Footer Placeholder 4">
            <a:extLst>
              <a:ext uri="{FF2B5EF4-FFF2-40B4-BE49-F238E27FC236}">
                <a16:creationId xmlns:a16="http://schemas.microsoft.com/office/drawing/2014/main" id="{41996675-1DAE-8C40-9D61-81AC0232E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C077D-77CC-1A47-B988-F1017F3E017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3354964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D52E45-8752-AE45-AF82-E1B8BEB6AB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14E452-B61D-6B4C-8559-939483FD56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85164-900D-0341-9662-3893E989E47D}"/>
              </a:ext>
            </a:extLst>
          </p:cNvPr>
          <p:cNvSpPr>
            <a:spLocks noGrp="1"/>
          </p:cNvSpPr>
          <p:nvPr>
            <p:ph type="dt" sz="half" idx="10"/>
          </p:nvPr>
        </p:nvSpPr>
        <p:spPr/>
        <p:txBody>
          <a:bodyPr/>
          <a:lstStyle/>
          <a:p>
            <a:fld id="{6678A592-C342-C046-9036-70D6FA51A5F6}" type="datetimeFigureOut">
              <a:rPr lang="en-US" smtClean="0"/>
              <a:t>9/23/23</a:t>
            </a:fld>
            <a:endParaRPr lang="en-US"/>
          </a:p>
        </p:txBody>
      </p:sp>
      <p:sp>
        <p:nvSpPr>
          <p:cNvPr id="5" name="Footer Placeholder 4">
            <a:extLst>
              <a:ext uri="{FF2B5EF4-FFF2-40B4-BE49-F238E27FC236}">
                <a16:creationId xmlns:a16="http://schemas.microsoft.com/office/drawing/2014/main" id="{621B3269-D79A-B44E-8B5E-0FE8B869C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614FAB-5D8C-2947-B8C3-3071905B29B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3876770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FDC8-620C-5F46-B20E-35FD591189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CC48D3-2022-3F46-99BB-C3B8B89007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3D7DF-15C3-7142-89E0-C3BA9C7CB3FD}"/>
              </a:ext>
            </a:extLst>
          </p:cNvPr>
          <p:cNvSpPr>
            <a:spLocks noGrp="1"/>
          </p:cNvSpPr>
          <p:nvPr>
            <p:ph type="dt" sz="half" idx="10"/>
          </p:nvPr>
        </p:nvSpPr>
        <p:spPr/>
        <p:txBody>
          <a:bodyPr/>
          <a:lstStyle/>
          <a:p>
            <a:fld id="{6678A592-C342-C046-9036-70D6FA51A5F6}" type="datetimeFigureOut">
              <a:rPr lang="en-US" smtClean="0"/>
              <a:t>9/23/23</a:t>
            </a:fld>
            <a:endParaRPr lang="en-US"/>
          </a:p>
        </p:txBody>
      </p:sp>
      <p:sp>
        <p:nvSpPr>
          <p:cNvPr id="5" name="Footer Placeholder 4">
            <a:extLst>
              <a:ext uri="{FF2B5EF4-FFF2-40B4-BE49-F238E27FC236}">
                <a16:creationId xmlns:a16="http://schemas.microsoft.com/office/drawing/2014/main" id="{91588910-C175-9147-9E0A-83DE48523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B3A6A5-760B-8349-8692-108D4C40BA56}"/>
              </a:ext>
            </a:extLst>
          </p:cNvPr>
          <p:cNvSpPr>
            <a:spLocks noGrp="1"/>
          </p:cNvSpPr>
          <p:nvPr>
            <p:ph type="sldNum" sz="quarter" idx="12"/>
          </p:nvPr>
        </p:nvSpPr>
        <p:spPr/>
        <p:txBody>
          <a:bodyPr/>
          <a:lstStyle/>
          <a:p>
            <a:fld id="{D0D2C5CA-E3DB-BC42-9F44-D8136ACD06BF}" type="slidenum">
              <a:rPr lang="en-US" smtClean="0"/>
              <a:t>‹#›</a:t>
            </a:fld>
            <a:endParaRPr lang="en-US" dirty="0"/>
          </a:p>
        </p:txBody>
      </p:sp>
    </p:spTree>
    <p:extLst>
      <p:ext uri="{BB962C8B-B14F-4D97-AF65-F5344CB8AC3E}">
        <p14:creationId xmlns:p14="http://schemas.microsoft.com/office/powerpoint/2010/main" val="377482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5F82-AEE0-5E4C-989D-2DD1A47F7D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995141-7713-914D-8FFF-F2BF242F7C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38F0D8-A9A4-5945-BC31-A5DEEA15AEF4}"/>
              </a:ext>
            </a:extLst>
          </p:cNvPr>
          <p:cNvSpPr>
            <a:spLocks noGrp="1"/>
          </p:cNvSpPr>
          <p:nvPr>
            <p:ph type="dt" sz="half" idx="10"/>
          </p:nvPr>
        </p:nvSpPr>
        <p:spPr/>
        <p:txBody>
          <a:bodyPr/>
          <a:lstStyle/>
          <a:p>
            <a:fld id="{6678A592-C342-C046-9036-70D6FA51A5F6}" type="datetimeFigureOut">
              <a:rPr lang="en-US" smtClean="0"/>
              <a:t>9/23/23</a:t>
            </a:fld>
            <a:endParaRPr lang="en-US"/>
          </a:p>
        </p:txBody>
      </p:sp>
      <p:sp>
        <p:nvSpPr>
          <p:cNvPr id="5" name="Footer Placeholder 4">
            <a:extLst>
              <a:ext uri="{FF2B5EF4-FFF2-40B4-BE49-F238E27FC236}">
                <a16:creationId xmlns:a16="http://schemas.microsoft.com/office/drawing/2014/main" id="{5389AF11-7B3A-F549-ADB0-776F02D9B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A916C-8B79-164E-B1A5-CF851C1DD425}"/>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313224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7B02-13F8-2649-972A-333393CD0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817755-BE85-FD44-AA7F-71B5CEC3B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516566-A5F0-3047-8D76-06384AC873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84B854-B6A0-404F-A4D1-50A4AB0CBC08}"/>
              </a:ext>
            </a:extLst>
          </p:cNvPr>
          <p:cNvSpPr>
            <a:spLocks noGrp="1"/>
          </p:cNvSpPr>
          <p:nvPr>
            <p:ph type="dt" sz="half" idx="10"/>
          </p:nvPr>
        </p:nvSpPr>
        <p:spPr/>
        <p:txBody>
          <a:bodyPr/>
          <a:lstStyle/>
          <a:p>
            <a:fld id="{6678A592-C342-C046-9036-70D6FA51A5F6}" type="datetimeFigureOut">
              <a:rPr lang="en-US" smtClean="0"/>
              <a:t>9/23/23</a:t>
            </a:fld>
            <a:endParaRPr lang="en-US"/>
          </a:p>
        </p:txBody>
      </p:sp>
      <p:sp>
        <p:nvSpPr>
          <p:cNvPr id="6" name="Footer Placeholder 5">
            <a:extLst>
              <a:ext uri="{FF2B5EF4-FFF2-40B4-BE49-F238E27FC236}">
                <a16:creationId xmlns:a16="http://schemas.microsoft.com/office/drawing/2014/main" id="{22D041DC-C83B-B34D-9960-8630DD260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76E78-62E8-4445-B407-AE09EB5F107A}"/>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228012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CF61-1EEE-A44C-8E62-36880AF74E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133454-662A-644D-BEB9-DF0A43163B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34EE45-EFC5-6D49-8D67-F852B675F8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DFCEDB-75A4-6B4F-9A11-4AC32A3F27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044412-FE13-6D49-8593-27AC731139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24CD0C-718D-8D4D-8947-657D21F523DF}"/>
              </a:ext>
            </a:extLst>
          </p:cNvPr>
          <p:cNvSpPr>
            <a:spLocks noGrp="1"/>
          </p:cNvSpPr>
          <p:nvPr>
            <p:ph type="dt" sz="half" idx="10"/>
          </p:nvPr>
        </p:nvSpPr>
        <p:spPr/>
        <p:txBody>
          <a:bodyPr/>
          <a:lstStyle/>
          <a:p>
            <a:fld id="{6678A592-C342-C046-9036-70D6FA51A5F6}" type="datetimeFigureOut">
              <a:rPr lang="en-US" smtClean="0"/>
              <a:t>9/23/23</a:t>
            </a:fld>
            <a:endParaRPr lang="en-US"/>
          </a:p>
        </p:txBody>
      </p:sp>
      <p:sp>
        <p:nvSpPr>
          <p:cNvPr id="8" name="Footer Placeholder 7">
            <a:extLst>
              <a:ext uri="{FF2B5EF4-FFF2-40B4-BE49-F238E27FC236}">
                <a16:creationId xmlns:a16="http://schemas.microsoft.com/office/drawing/2014/main" id="{27E1B446-8C85-AC43-AC2E-A4B1E8408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2BAF1A-3DBD-0E48-BA46-D0907111F6FE}"/>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657234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82A88-5C3E-D047-B55B-6413C1D1CB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A7E0DB-BB79-584D-9558-DF35360DEA7D}"/>
              </a:ext>
            </a:extLst>
          </p:cNvPr>
          <p:cNvSpPr>
            <a:spLocks noGrp="1"/>
          </p:cNvSpPr>
          <p:nvPr>
            <p:ph type="dt" sz="half" idx="10"/>
          </p:nvPr>
        </p:nvSpPr>
        <p:spPr/>
        <p:txBody>
          <a:bodyPr/>
          <a:lstStyle/>
          <a:p>
            <a:fld id="{6678A592-C342-C046-9036-70D6FA51A5F6}" type="datetimeFigureOut">
              <a:rPr lang="en-US" smtClean="0"/>
              <a:t>9/23/23</a:t>
            </a:fld>
            <a:endParaRPr lang="en-US"/>
          </a:p>
        </p:txBody>
      </p:sp>
      <p:sp>
        <p:nvSpPr>
          <p:cNvPr id="4" name="Footer Placeholder 3">
            <a:extLst>
              <a:ext uri="{FF2B5EF4-FFF2-40B4-BE49-F238E27FC236}">
                <a16:creationId xmlns:a16="http://schemas.microsoft.com/office/drawing/2014/main" id="{4BD41F02-9803-CD48-A8AC-4207161459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E5596A-D553-494D-A5F3-D2C117DDABA2}"/>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79894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A18F1A-3AE9-CF4A-AF45-D248A03E75E9}"/>
              </a:ext>
            </a:extLst>
          </p:cNvPr>
          <p:cNvSpPr>
            <a:spLocks noGrp="1"/>
          </p:cNvSpPr>
          <p:nvPr>
            <p:ph type="dt" sz="half" idx="10"/>
          </p:nvPr>
        </p:nvSpPr>
        <p:spPr/>
        <p:txBody>
          <a:bodyPr/>
          <a:lstStyle/>
          <a:p>
            <a:fld id="{6678A592-C342-C046-9036-70D6FA51A5F6}" type="datetimeFigureOut">
              <a:rPr lang="en-US" smtClean="0"/>
              <a:t>9/23/23</a:t>
            </a:fld>
            <a:endParaRPr lang="en-US"/>
          </a:p>
        </p:txBody>
      </p:sp>
      <p:sp>
        <p:nvSpPr>
          <p:cNvPr id="3" name="Footer Placeholder 2">
            <a:extLst>
              <a:ext uri="{FF2B5EF4-FFF2-40B4-BE49-F238E27FC236}">
                <a16:creationId xmlns:a16="http://schemas.microsoft.com/office/drawing/2014/main" id="{CF1354A6-B462-4E4D-B1D1-F8D69F2FB4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A71CBD-7BA9-D146-8B54-C41E680B4AC5}"/>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200532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C15E-2F62-BC49-9AB0-E7DC499A59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34C06A-9CAD-BE4F-8CBB-76FDDF7A71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4C5E6B-36F1-E047-8AA3-224BBB69F4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3F4C1E-D079-6C4A-986A-23125B0FED84}"/>
              </a:ext>
            </a:extLst>
          </p:cNvPr>
          <p:cNvSpPr>
            <a:spLocks noGrp="1"/>
          </p:cNvSpPr>
          <p:nvPr>
            <p:ph type="dt" sz="half" idx="10"/>
          </p:nvPr>
        </p:nvSpPr>
        <p:spPr/>
        <p:txBody>
          <a:bodyPr/>
          <a:lstStyle/>
          <a:p>
            <a:fld id="{6678A592-C342-C046-9036-70D6FA51A5F6}" type="datetimeFigureOut">
              <a:rPr lang="en-US" smtClean="0"/>
              <a:t>9/23/23</a:t>
            </a:fld>
            <a:endParaRPr lang="en-US"/>
          </a:p>
        </p:txBody>
      </p:sp>
      <p:sp>
        <p:nvSpPr>
          <p:cNvPr id="6" name="Footer Placeholder 5">
            <a:extLst>
              <a:ext uri="{FF2B5EF4-FFF2-40B4-BE49-F238E27FC236}">
                <a16:creationId xmlns:a16="http://schemas.microsoft.com/office/drawing/2014/main" id="{84893C5C-DC66-1040-9462-9AB971CD17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D8DD39-34AC-024C-8F01-5601ADFF8F96}"/>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32568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AAFD7-5263-7044-9F80-71BF7E7EE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CC394-FB5E-854E-805E-F47CA0703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1C2AF5-9604-9347-9B70-5E74BB95D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BCA68E-2EC9-ED45-BA11-A59E6D00CE33}"/>
              </a:ext>
            </a:extLst>
          </p:cNvPr>
          <p:cNvSpPr>
            <a:spLocks noGrp="1"/>
          </p:cNvSpPr>
          <p:nvPr>
            <p:ph type="dt" sz="half" idx="10"/>
          </p:nvPr>
        </p:nvSpPr>
        <p:spPr/>
        <p:txBody>
          <a:bodyPr/>
          <a:lstStyle/>
          <a:p>
            <a:fld id="{6678A592-C342-C046-9036-70D6FA51A5F6}" type="datetimeFigureOut">
              <a:rPr lang="en-US" smtClean="0"/>
              <a:t>9/23/23</a:t>
            </a:fld>
            <a:endParaRPr lang="en-US"/>
          </a:p>
        </p:txBody>
      </p:sp>
      <p:sp>
        <p:nvSpPr>
          <p:cNvPr id="6" name="Footer Placeholder 5">
            <a:extLst>
              <a:ext uri="{FF2B5EF4-FFF2-40B4-BE49-F238E27FC236}">
                <a16:creationId xmlns:a16="http://schemas.microsoft.com/office/drawing/2014/main" id="{45910A5B-AE64-044D-8849-4EC5B4FFE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91A4C-5E84-6749-AEFA-F81963BBFC9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500648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EA841-CCFD-4243-BD15-C7A13474D4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77B57B-D094-9543-A6BD-071DB9F785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3385F-F67A-4342-BD5E-E82EB5E0F8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8A592-C342-C046-9036-70D6FA51A5F6}" type="datetimeFigureOut">
              <a:rPr lang="en-US" smtClean="0"/>
              <a:t>9/23/23</a:t>
            </a:fld>
            <a:endParaRPr lang="en-US"/>
          </a:p>
        </p:txBody>
      </p:sp>
      <p:sp>
        <p:nvSpPr>
          <p:cNvPr id="5" name="Footer Placeholder 4">
            <a:extLst>
              <a:ext uri="{FF2B5EF4-FFF2-40B4-BE49-F238E27FC236}">
                <a16:creationId xmlns:a16="http://schemas.microsoft.com/office/drawing/2014/main" id="{F7401248-F637-7045-B504-80C73955F5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7E7695-A319-004E-9522-21E261DFE3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2C5CA-E3DB-BC42-9F44-D8136ACD06BF}" type="slidenum">
              <a:rPr lang="en-US" smtClean="0"/>
              <a:t>‹#›</a:t>
            </a:fld>
            <a:endParaRPr lang="en-US"/>
          </a:p>
        </p:txBody>
      </p:sp>
    </p:spTree>
    <p:extLst>
      <p:ext uri="{BB962C8B-B14F-4D97-AF65-F5344CB8AC3E}">
        <p14:creationId xmlns:p14="http://schemas.microsoft.com/office/powerpoint/2010/main" val="2657778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journals.plos.org/plosmedicine/article?id=10.1371/journal.pmed.002012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displayr.com/what-is-reproducible-research"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3" Type="http://schemas.openxmlformats.org/officeDocument/2006/relationships/hyperlink" Target="https://pages.github.com/" TargetMode="Externa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jpeg"/><Relationship Id="rId4" Type="http://schemas.openxmlformats.org/officeDocument/2006/relationships/hyperlink" Target="https://docusaurus.io/" TargetMode="External"/><Relationship Id="rId9" Type="http://schemas.openxmlformats.org/officeDocument/2006/relationships/image" Target="../media/image11.png"/><Relationship Id="rId14" Type="http://schemas.openxmlformats.org/officeDocument/2006/relationships/image" Target="../media/image1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r4ds.had.co.nz/introduction.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r4ds.had.co.nz/introduction.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hyperlink" Target="https://dplyr.tidyverse.org/articles/two-table.html" TargetMode="External"/><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treamlit.io/"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nelsonroque.github.io/contextlab_introdatascience_webcourse/" TargetMode="External"/><Relationship Id="rId2" Type="http://schemas.openxmlformats.org/officeDocument/2006/relationships/hyperlink" Target="https://github.com/nelsonroque/contextlab_reproduciblescience_workshops"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bit.ly/bytecraft"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tldr.tech/" TargetMode="External"/><Relationship Id="rId2" Type="http://schemas.openxmlformats.org/officeDocument/2006/relationships/hyperlink" Target="https://towardsdatascience.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data.gov/"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geeksforgeeks.org/data-science-tutorial/" TargetMode="External"/><Relationship Id="rId7" Type="http://schemas.openxmlformats.org/officeDocument/2006/relationships/hyperlink" Target="https://wesmckinney.com/book/" TargetMode="External"/><Relationship Id="rId2" Type="http://schemas.openxmlformats.org/officeDocument/2006/relationships/hyperlink" Target="https://github.com/mGalarnyk/Python_Tutorials" TargetMode="External"/><Relationship Id="rId1" Type="http://schemas.openxmlformats.org/officeDocument/2006/relationships/slideLayout" Target="../slideLayouts/slideLayout2.xml"/><Relationship Id="rId6" Type="http://schemas.openxmlformats.org/officeDocument/2006/relationships/hyperlink" Target="https://www.knowledgehut.com/blog/data-science/python-data-science-books" TargetMode="External"/><Relationship Id="rId5" Type="http://schemas.openxmlformats.org/officeDocument/2006/relationships/hyperlink" Target="https://jakevdp.github.io/PythonDataScienceHandbook/" TargetMode="External"/><Relationship Id="rId4" Type="http://schemas.openxmlformats.org/officeDocument/2006/relationships/hyperlink" Target="https://www.w3schools.com/datascience/ds_python.as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4849-48D2-634B-9536-112B75610849}"/>
              </a:ext>
            </a:extLst>
          </p:cNvPr>
          <p:cNvSpPr>
            <a:spLocks noGrp="1"/>
          </p:cNvSpPr>
          <p:nvPr>
            <p:ph type="ctrTitle"/>
          </p:nvPr>
        </p:nvSpPr>
        <p:spPr>
          <a:xfrm>
            <a:off x="418170" y="432958"/>
            <a:ext cx="6475925" cy="2705213"/>
          </a:xfrm>
        </p:spPr>
        <p:txBody>
          <a:bodyPr anchor="ctr">
            <a:normAutofit/>
          </a:bodyPr>
          <a:lstStyle/>
          <a:p>
            <a:pPr algn="l">
              <a:lnSpc>
                <a:spcPct val="100000"/>
              </a:lnSpc>
            </a:pPr>
            <a:r>
              <a:rPr lang="en-US" sz="4800" b="1" dirty="0">
                <a:latin typeface="Arial"/>
                <a:cs typeface="Arial"/>
              </a:rPr>
              <a:t>Introduction to </a:t>
            </a:r>
            <a:br>
              <a:rPr lang="en-US" sz="4800" b="1" dirty="0">
                <a:latin typeface="Arial" panose="020B0604020202020204" pitchFamily="34" charset="0"/>
                <a:cs typeface="Arial" panose="020B0604020202020204" pitchFamily="34" charset="0"/>
              </a:rPr>
            </a:br>
            <a:r>
              <a:rPr lang="en-US" sz="4800" b="1" dirty="0">
                <a:latin typeface="Arial"/>
                <a:cs typeface="Arial"/>
              </a:rPr>
              <a:t>Reproducible Science w/ Python</a:t>
            </a:r>
            <a:endParaRPr lang="en-US" sz="4800" i="1" dirty="0">
              <a:latin typeface="Arial"/>
              <a:cs typeface="Arial"/>
            </a:endParaRPr>
          </a:p>
        </p:txBody>
      </p:sp>
      <p:sp>
        <p:nvSpPr>
          <p:cNvPr id="3" name="Subtitle 2">
            <a:extLst>
              <a:ext uri="{FF2B5EF4-FFF2-40B4-BE49-F238E27FC236}">
                <a16:creationId xmlns:a16="http://schemas.microsoft.com/office/drawing/2014/main" id="{E734698E-974D-7543-A510-2F4A5B306475}"/>
              </a:ext>
            </a:extLst>
          </p:cNvPr>
          <p:cNvSpPr>
            <a:spLocks noGrp="1"/>
          </p:cNvSpPr>
          <p:nvPr>
            <p:ph type="subTitle" idx="1"/>
          </p:nvPr>
        </p:nvSpPr>
        <p:spPr>
          <a:xfrm>
            <a:off x="418170" y="3438582"/>
            <a:ext cx="4858074" cy="369332"/>
          </a:xfrm>
        </p:spPr>
        <p:txBody>
          <a:bodyPr>
            <a:normAutofit fontScale="92500" lnSpcReduction="10000"/>
          </a:bodyPr>
          <a:lstStyle/>
          <a:p>
            <a:pPr algn="l"/>
            <a:r>
              <a:rPr lang="en-US" dirty="0">
                <a:latin typeface="Arial" panose="020B0604020202020204" pitchFamily="34" charset="0"/>
                <a:cs typeface="Arial" panose="020B0604020202020204" pitchFamily="34" charset="0"/>
              </a:rPr>
              <a:t>Nelson Roque, PhD</a:t>
            </a:r>
          </a:p>
        </p:txBody>
      </p:sp>
      <p:pic>
        <p:nvPicPr>
          <p:cNvPr id="12290" name="Picture 2" descr="What is Reproducible Research? - Displayr">
            <a:extLst>
              <a:ext uri="{FF2B5EF4-FFF2-40B4-BE49-F238E27FC236}">
                <a16:creationId xmlns:a16="http://schemas.microsoft.com/office/drawing/2014/main" id="{6E0EF3B4-1E06-3C15-7E15-8129FC6B5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786" y="1428052"/>
            <a:ext cx="5925195" cy="400189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FEC58E0B-BCC0-82D3-918A-BEF5E287A659}"/>
              </a:ext>
            </a:extLst>
          </p:cNvPr>
          <p:cNvGrpSpPr/>
          <p:nvPr/>
        </p:nvGrpSpPr>
        <p:grpSpPr>
          <a:xfrm>
            <a:off x="582927" y="4260475"/>
            <a:ext cx="4543294" cy="1976034"/>
            <a:chOff x="582927" y="4060059"/>
            <a:chExt cx="4543294" cy="1976034"/>
          </a:xfrm>
        </p:grpSpPr>
        <p:sp>
          <p:nvSpPr>
            <p:cNvPr id="14" name="TextBox 13">
              <a:extLst>
                <a:ext uri="{FF2B5EF4-FFF2-40B4-BE49-F238E27FC236}">
                  <a16:creationId xmlns:a16="http://schemas.microsoft.com/office/drawing/2014/main" id="{42B96ED1-7A87-9EFB-9D84-E41459B6DC7A}"/>
                </a:ext>
              </a:extLst>
            </p:cNvPr>
            <p:cNvSpPr txBox="1"/>
            <p:nvPr/>
          </p:nvSpPr>
          <p:spPr>
            <a:xfrm>
              <a:off x="2734509" y="4598040"/>
              <a:ext cx="2391712"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Scan for </a:t>
              </a:r>
            </a:p>
            <a:p>
              <a:r>
                <a:rPr lang="en-US" b="1" dirty="0">
                  <a:latin typeface="Arial" panose="020B0604020202020204" pitchFamily="34" charset="0"/>
                  <a:cs typeface="Arial" panose="020B0604020202020204" pitchFamily="34" charset="0"/>
                </a:rPr>
                <a:t>Slides &amp; Code available on GitHub</a:t>
              </a:r>
            </a:p>
          </p:txBody>
        </p:sp>
        <p:sp>
          <p:nvSpPr>
            <p:cNvPr id="15" name="Rounded Rectangle 14">
              <a:extLst>
                <a:ext uri="{FF2B5EF4-FFF2-40B4-BE49-F238E27FC236}">
                  <a16:creationId xmlns:a16="http://schemas.microsoft.com/office/drawing/2014/main" id="{56F8FB44-8B85-1D75-251C-6A15609DADAC}"/>
                </a:ext>
              </a:extLst>
            </p:cNvPr>
            <p:cNvSpPr/>
            <p:nvPr/>
          </p:nvSpPr>
          <p:spPr>
            <a:xfrm>
              <a:off x="582927" y="4060059"/>
              <a:ext cx="1976034" cy="1976034"/>
            </a:xfrm>
            <a:prstGeom prst="roundRect">
              <a:avLst/>
            </a:prstGeom>
            <a:solidFill>
              <a:srgbClr val="C2B2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566A45F8-A023-615F-DB5C-05ED575D51E3}"/>
                </a:ext>
              </a:extLst>
            </p:cNvPr>
            <p:cNvPicPr>
              <a:picLocks noChangeAspect="1"/>
            </p:cNvPicPr>
            <p:nvPr/>
          </p:nvPicPr>
          <p:blipFill>
            <a:blip r:embed="rId4"/>
            <a:srcRect t="679" b="679"/>
            <a:stretch/>
          </p:blipFill>
          <p:spPr>
            <a:xfrm>
              <a:off x="737625" y="4237698"/>
              <a:ext cx="1666638" cy="1644015"/>
            </a:xfrm>
            <a:prstGeom prst="rect">
              <a:avLst/>
            </a:prstGeom>
          </p:spPr>
        </p:pic>
      </p:grpSp>
      <p:sp>
        <p:nvSpPr>
          <p:cNvPr id="4" name="Subtitle 2">
            <a:extLst>
              <a:ext uri="{FF2B5EF4-FFF2-40B4-BE49-F238E27FC236}">
                <a16:creationId xmlns:a16="http://schemas.microsoft.com/office/drawing/2014/main" id="{0578F017-BBCE-2D6F-5405-44CE33E63CC1}"/>
              </a:ext>
            </a:extLst>
          </p:cNvPr>
          <p:cNvSpPr txBox="1">
            <a:spLocks/>
          </p:cNvSpPr>
          <p:nvPr/>
        </p:nvSpPr>
        <p:spPr>
          <a:xfrm>
            <a:off x="418170" y="3775836"/>
            <a:ext cx="4858074" cy="369332"/>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i="1" dirty="0">
                <a:latin typeface="Arial" panose="020B0604020202020204" pitchFamily="34" charset="0"/>
                <a:cs typeface="Arial" panose="020B0604020202020204" pitchFamily="34" charset="0"/>
              </a:rPr>
              <a:t>Assistant Professor, Penn State University</a:t>
            </a:r>
          </a:p>
        </p:txBody>
      </p:sp>
    </p:spTree>
    <p:extLst>
      <p:ext uri="{BB962C8B-B14F-4D97-AF65-F5344CB8AC3E}">
        <p14:creationId xmlns:p14="http://schemas.microsoft.com/office/powerpoint/2010/main" val="270760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342-1F32-E749-B888-AA5EF31982C1}"/>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32B46247-1F1C-6F46-944D-AF4A3E27A656}"/>
              </a:ext>
            </a:extLst>
          </p:cNvPr>
          <p:cNvSpPr>
            <a:spLocks noGrp="1"/>
          </p:cNvSpPr>
          <p:nvPr>
            <p:ph idx="1"/>
          </p:nvPr>
        </p:nvSpPr>
        <p:spPr>
          <a:xfrm>
            <a:off x="838200" y="1825625"/>
            <a:ext cx="5450305" cy="4351338"/>
          </a:xfrm>
        </p:spPr>
        <p:txBody>
          <a:bodyPr>
            <a:normAutofit/>
          </a:bodyPr>
          <a:lstStyle/>
          <a:p>
            <a:r>
              <a:rPr lang="en-US" sz="3200" dirty="0"/>
              <a:t>A reproducibility crisis has emerged as a threat to the scientific enterprise. </a:t>
            </a:r>
          </a:p>
          <a:p>
            <a:pPr lvl="1"/>
            <a:r>
              <a:rPr lang="en-US" sz="1200" dirty="0"/>
              <a:t>Ioannidis, John P A. 2005. “Why Most Published Research Findings Are False.” </a:t>
            </a:r>
            <a:r>
              <a:rPr lang="en-US" sz="1200" dirty="0" err="1"/>
              <a:t>PLoS</a:t>
            </a:r>
            <a:r>
              <a:rPr lang="en-US" sz="1200" dirty="0"/>
              <a:t> Medicine 2 (8): e124. doi:10.1371/journal.pmed.0020124.</a:t>
            </a:r>
          </a:p>
          <a:p>
            <a:pPr lvl="1"/>
            <a:r>
              <a:rPr lang="en-US" sz="1200" dirty="0" err="1"/>
              <a:t>Munafò</a:t>
            </a:r>
            <a:r>
              <a:rPr lang="en-US" sz="1200" dirty="0"/>
              <a:t>, M. R., </a:t>
            </a:r>
            <a:r>
              <a:rPr lang="en-US" sz="1200" dirty="0" err="1"/>
              <a:t>Nosek</a:t>
            </a:r>
            <a:r>
              <a:rPr lang="en-US" sz="1200" dirty="0"/>
              <a:t>, B. A., Bishop, D. V., Button, K. S., Chambers, C. D., </a:t>
            </a:r>
            <a:r>
              <a:rPr lang="en-US" sz="1200" dirty="0" err="1"/>
              <a:t>Percie</a:t>
            </a:r>
            <a:r>
              <a:rPr lang="en-US" sz="1200" dirty="0"/>
              <a:t> du </a:t>
            </a:r>
            <a:r>
              <a:rPr lang="en-US" sz="1200" dirty="0" err="1"/>
              <a:t>Sert</a:t>
            </a:r>
            <a:r>
              <a:rPr lang="en-US" sz="1200" dirty="0"/>
              <a:t>, N., ... &amp; Ioannidis, J. (2017). A manifesto for reproducible science. </a:t>
            </a:r>
            <a:r>
              <a:rPr lang="en-US" sz="1200" i="1" dirty="0"/>
              <a:t>Nature human </a:t>
            </a:r>
            <a:r>
              <a:rPr lang="en-US" sz="1200" i="1" dirty="0" err="1"/>
              <a:t>behaviour</a:t>
            </a:r>
            <a:r>
              <a:rPr lang="en-US" sz="1200" dirty="0"/>
              <a:t>, </a:t>
            </a:r>
            <a:r>
              <a:rPr lang="en-US" sz="1200" i="1" dirty="0"/>
              <a:t>1</a:t>
            </a:r>
            <a:r>
              <a:rPr lang="en-US" sz="1200" dirty="0"/>
              <a:t>(1), 1-9.</a:t>
            </a:r>
          </a:p>
          <a:p>
            <a:pPr lvl="1"/>
            <a:r>
              <a:rPr lang="en-US" sz="1200" dirty="0"/>
              <a:t>Open Science Collaboration. 2015. “Estimating the Reproducibility of Psychological Science.” Science 349 (6251): aac4716–aac4716. doi:10.1126/science.aac4716.</a:t>
            </a:r>
          </a:p>
        </p:txBody>
      </p:sp>
      <p:pic>
        <p:nvPicPr>
          <p:cNvPr id="1026" name="Picture 2" descr="File:Ioannidis (2005) Why Most Published Research Findings Are False.pdf">
            <a:hlinkClick r:id="rId2"/>
            <a:extLst>
              <a:ext uri="{FF2B5EF4-FFF2-40B4-BE49-F238E27FC236}">
                <a16:creationId xmlns:a16="http://schemas.microsoft.com/office/drawing/2014/main" id="{AE9C385B-E1F0-59F8-A73C-C53C6AE20A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1855" y="290870"/>
            <a:ext cx="4766760" cy="6276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53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2B2C40-5945-5ECD-6706-1CB1AA572376}"/>
              </a:ext>
            </a:extLst>
          </p:cNvPr>
          <p:cNvSpPr>
            <a:spLocks noGrp="1"/>
          </p:cNvSpPr>
          <p:nvPr>
            <p:ph type="title"/>
          </p:nvPr>
        </p:nvSpPr>
        <p:spPr>
          <a:xfrm>
            <a:off x="577264" y="329878"/>
            <a:ext cx="3807187" cy="2112264"/>
          </a:xfrm>
        </p:spPr>
        <p:txBody>
          <a:bodyPr>
            <a:normAutofit/>
          </a:bodyPr>
          <a:lstStyle/>
          <a:p>
            <a:r>
              <a:rPr lang="en-US" sz="4000" dirty="0"/>
              <a:t>Experimenter Degrees of Freedom</a:t>
            </a:r>
          </a:p>
        </p:txBody>
      </p:sp>
      <p:sp>
        <p:nvSpPr>
          <p:cNvPr id="3" name="Content Placeholder 2">
            <a:extLst>
              <a:ext uri="{FF2B5EF4-FFF2-40B4-BE49-F238E27FC236}">
                <a16:creationId xmlns:a16="http://schemas.microsoft.com/office/drawing/2014/main" id="{6AB2FE5B-E26E-8BCC-3EF6-1BC86308DBB6}"/>
              </a:ext>
            </a:extLst>
          </p:cNvPr>
          <p:cNvSpPr>
            <a:spLocks noGrp="1"/>
          </p:cNvSpPr>
          <p:nvPr>
            <p:ph idx="1"/>
          </p:nvPr>
        </p:nvSpPr>
        <p:spPr>
          <a:xfrm>
            <a:off x="324091" y="2701839"/>
            <a:ext cx="4313535" cy="3826283"/>
          </a:xfrm>
        </p:spPr>
        <p:txBody>
          <a:bodyPr>
            <a:normAutofit/>
          </a:bodyPr>
          <a:lstStyle/>
          <a:p>
            <a:r>
              <a:rPr lang="en-US" sz="2000" dirty="0"/>
              <a:t>Choices researchers have in experiment design, data analysis, and reporting</a:t>
            </a:r>
          </a:p>
          <a:p>
            <a:pPr lvl="1"/>
            <a:r>
              <a:rPr lang="en-US" sz="2000" dirty="0"/>
              <a:t>Researchers choose variables, sample sizes, and conditions.</a:t>
            </a:r>
          </a:p>
          <a:p>
            <a:pPr lvl="1"/>
            <a:r>
              <a:rPr lang="en-US" sz="2000" dirty="0"/>
              <a:t>Researchers select statistical tests and criteria for significance.</a:t>
            </a:r>
          </a:p>
          <a:p>
            <a:endParaRPr lang="en-US" sz="2000" dirty="0"/>
          </a:p>
          <a:p>
            <a:r>
              <a:rPr lang="en-US" sz="2000" dirty="0"/>
              <a:t>Can lead to variability in research approaches and results</a:t>
            </a:r>
          </a:p>
          <a:p>
            <a:endParaRPr lang="en-US" sz="2000" dirty="0"/>
          </a:p>
        </p:txBody>
      </p:sp>
      <p:pic>
        <p:nvPicPr>
          <p:cNvPr id="2050" name="Picture 2" descr="Image">
            <a:extLst>
              <a:ext uri="{FF2B5EF4-FFF2-40B4-BE49-F238E27FC236}">
                <a16:creationId xmlns:a16="http://schemas.microsoft.com/office/drawing/2014/main" id="{9061E920-2673-99A1-CD97-0FADC8F07B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06"/>
          <a:stretch/>
        </p:blipFill>
        <p:spPr bwMode="auto">
          <a:xfrm>
            <a:off x="5010386" y="10"/>
            <a:ext cx="7181613"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65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D0FC-A9AD-0FBB-890B-7CE8A567B28D}"/>
              </a:ext>
            </a:extLst>
          </p:cNvPr>
          <p:cNvSpPr>
            <a:spLocks noGrp="1"/>
          </p:cNvSpPr>
          <p:nvPr>
            <p:ph type="title"/>
          </p:nvPr>
        </p:nvSpPr>
        <p:spPr/>
        <p:txBody>
          <a:bodyPr/>
          <a:lstStyle/>
          <a:p>
            <a:r>
              <a:rPr lang="en-US" dirty="0"/>
              <a:t>Benefits of reproducible research</a:t>
            </a:r>
          </a:p>
        </p:txBody>
      </p:sp>
      <p:sp>
        <p:nvSpPr>
          <p:cNvPr id="3" name="Content Placeholder 2">
            <a:extLst>
              <a:ext uri="{FF2B5EF4-FFF2-40B4-BE49-F238E27FC236}">
                <a16:creationId xmlns:a16="http://schemas.microsoft.com/office/drawing/2014/main" id="{0FC68C35-99BD-C1D8-F6FE-957C7A8861AF}"/>
              </a:ext>
            </a:extLst>
          </p:cNvPr>
          <p:cNvSpPr>
            <a:spLocks noGrp="1"/>
          </p:cNvSpPr>
          <p:nvPr>
            <p:ph idx="1"/>
          </p:nvPr>
        </p:nvSpPr>
        <p:spPr>
          <a:xfrm>
            <a:off x="838200" y="1825625"/>
            <a:ext cx="10515600" cy="2575687"/>
          </a:xfrm>
        </p:spPr>
        <p:txBody>
          <a:bodyPr/>
          <a:lstStyle/>
          <a:p>
            <a:r>
              <a:rPr lang="en-US" dirty="0"/>
              <a:t>increased likelihood that the research will be correct</a:t>
            </a:r>
          </a:p>
          <a:p>
            <a:r>
              <a:rPr lang="en-US" dirty="0"/>
              <a:t>reproducibility makes it easier to check the research</a:t>
            </a:r>
          </a:p>
          <a:p>
            <a:r>
              <a:rPr lang="en-US" dirty="0"/>
              <a:t>it is easier to reproduce the research independently</a:t>
            </a:r>
          </a:p>
          <a:p>
            <a:r>
              <a:rPr lang="en-US" dirty="0"/>
              <a:t>easier to extend the research</a:t>
            </a:r>
          </a:p>
          <a:p>
            <a:r>
              <a:rPr lang="en-US" dirty="0"/>
              <a:t>reusable code and instruction resulting in increased efficiencies</a:t>
            </a:r>
          </a:p>
          <a:p>
            <a:endParaRPr lang="en-US" dirty="0"/>
          </a:p>
        </p:txBody>
      </p:sp>
      <p:sp>
        <p:nvSpPr>
          <p:cNvPr id="5" name="TextBox 4">
            <a:extLst>
              <a:ext uri="{FF2B5EF4-FFF2-40B4-BE49-F238E27FC236}">
                <a16:creationId xmlns:a16="http://schemas.microsoft.com/office/drawing/2014/main" id="{D485B5F3-0930-446D-EFAB-23AA13DEBD51}"/>
              </a:ext>
            </a:extLst>
          </p:cNvPr>
          <p:cNvSpPr txBox="1"/>
          <p:nvPr/>
        </p:nvSpPr>
        <p:spPr>
          <a:xfrm>
            <a:off x="838200" y="5515094"/>
            <a:ext cx="6096000" cy="369332"/>
          </a:xfrm>
          <a:prstGeom prst="rect">
            <a:avLst/>
          </a:prstGeom>
          <a:noFill/>
        </p:spPr>
        <p:txBody>
          <a:bodyPr wrap="square">
            <a:spAutoFit/>
          </a:bodyPr>
          <a:lstStyle/>
          <a:p>
            <a:r>
              <a:rPr lang="en-US" dirty="0">
                <a:hlinkClick r:id="rId2"/>
              </a:rPr>
              <a:t>https://www.displayr.com/what-is-reproducible-research</a:t>
            </a:r>
            <a:r>
              <a:rPr lang="en-US" dirty="0"/>
              <a:t> </a:t>
            </a:r>
          </a:p>
        </p:txBody>
      </p:sp>
    </p:spTree>
    <p:extLst>
      <p:ext uri="{BB962C8B-B14F-4D97-AF65-F5344CB8AC3E}">
        <p14:creationId xmlns:p14="http://schemas.microsoft.com/office/powerpoint/2010/main" val="2482841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C2B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Tools Supporting </a:t>
            </a:r>
          </a:p>
          <a:p>
            <a:pPr algn="ctr"/>
            <a:r>
              <a:rPr lang="en-US" sz="4800" b="1" dirty="0">
                <a:solidFill>
                  <a:schemeClr val="tx1"/>
                </a:solidFill>
              </a:rPr>
              <a:t>Reproducible Science</a:t>
            </a:r>
          </a:p>
        </p:txBody>
      </p:sp>
    </p:spTree>
    <p:extLst>
      <p:ext uri="{BB962C8B-B14F-4D97-AF65-F5344CB8AC3E}">
        <p14:creationId xmlns:p14="http://schemas.microsoft.com/office/powerpoint/2010/main" val="3492110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47C1B-6487-F581-941F-64AB931CFF43}"/>
              </a:ext>
            </a:extLst>
          </p:cNvPr>
          <p:cNvSpPr>
            <a:spLocks noGrp="1"/>
          </p:cNvSpPr>
          <p:nvPr>
            <p:ph type="title"/>
          </p:nvPr>
        </p:nvSpPr>
        <p:spPr/>
        <p:txBody>
          <a:bodyPr/>
          <a:lstStyle/>
          <a:p>
            <a:r>
              <a:rPr lang="en-US" dirty="0"/>
              <a:t>Tools Supporting Reproducible Science</a:t>
            </a:r>
          </a:p>
        </p:txBody>
      </p:sp>
      <p:sp>
        <p:nvSpPr>
          <p:cNvPr id="3" name="Content Placeholder 2">
            <a:extLst>
              <a:ext uri="{FF2B5EF4-FFF2-40B4-BE49-F238E27FC236}">
                <a16:creationId xmlns:a16="http://schemas.microsoft.com/office/drawing/2014/main" id="{B1C5B35C-2703-94DF-C8DE-678E785EE012}"/>
              </a:ext>
            </a:extLst>
          </p:cNvPr>
          <p:cNvSpPr>
            <a:spLocks noGrp="1"/>
          </p:cNvSpPr>
          <p:nvPr>
            <p:ph idx="1"/>
          </p:nvPr>
        </p:nvSpPr>
        <p:spPr>
          <a:xfrm>
            <a:off x="838201" y="1825625"/>
            <a:ext cx="6368512" cy="4351338"/>
          </a:xfrm>
        </p:spPr>
        <p:txBody>
          <a:bodyPr>
            <a:normAutofit fontScale="77500" lnSpcReduction="20000"/>
          </a:bodyPr>
          <a:lstStyle/>
          <a:p>
            <a:r>
              <a:rPr lang="en-US" dirty="0"/>
              <a:t>R</a:t>
            </a:r>
          </a:p>
          <a:p>
            <a:r>
              <a:rPr lang="en-US" dirty="0"/>
              <a:t>Latex, Markdown</a:t>
            </a:r>
          </a:p>
          <a:p>
            <a:r>
              <a:rPr lang="en-US" dirty="0"/>
              <a:t>Python, Anaconda</a:t>
            </a:r>
          </a:p>
          <a:p>
            <a:r>
              <a:rPr lang="en-US" dirty="0" err="1"/>
              <a:t>Github</a:t>
            </a:r>
            <a:r>
              <a:rPr lang="en-US" dirty="0"/>
              <a:t>, </a:t>
            </a:r>
            <a:r>
              <a:rPr lang="en-US" dirty="0" err="1"/>
              <a:t>Github</a:t>
            </a:r>
            <a:r>
              <a:rPr lang="en-US" dirty="0"/>
              <a:t> Pages: </a:t>
            </a:r>
            <a:r>
              <a:rPr lang="en-US" dirty="0">
                <a:hlinkClick r:id="rId3"/>
              </a:rPr>
              <a:t>https://pages.github.com</a:t>
            </a:r>
            <a:r>
              <a:rPr lang="en-US" dirty="0"/>
              <a:t> </a:t>
            </a:r>
          </a:p>
          <a:p>
            <a:r>
              <a:rPr lang="en-US" dirty="0"/>
              <a:t>Docker, VMs</a:t>
            </a:r>
          </a:p>
          <a:p>
            <a:r>
              <a:rPr lang="en-US" dirty="0"/>
              <a:t>Infrastructure as Code (</a:t>
            </a:r>
            <a:r>
              <a:rPr lang="en-US" dirty="0" err="1"/>
              <a:t>IaC</a:t>
            </a:r>
            <a:r>
              <a:rPr lang="en-US" dirty="0"/>
              <a:t>; e.g., AWS CDK)</a:t>
            </a:r>
          </a:p>
          <a:p>
            <a:r>
              <a:rPr lang="en-US" dirty="0"/>
              <a:t>IDEs (e.g., Visual Studio Code)</a:t>
            </a:r>
          </a:p>
          <a:p>
            <a:r>
              <a:rPr lang="en-US" dirty="0"/>
              <a:t>Open Science Framework</a:t>
            </a:r>
          </a:p>
          <a:p>
            <a:r>
              <a:rPr lang="en-US" dirty="0"/>
              <a:t>Documentation software: </a:t>
            </a:r>
            <a:r>
              <a:rPr lang="en-US" dirty="0" err="1"/>
              <a:t>Docusaurus</a:t>
            </a:r>
            <a:r>
              <a:rPr lang="en-US" dirty="0"/>
              <a:t>, </a:t>
            </a:r>
            <a:r>
              <a:rPr lang="en-US" dirty="0">
                <a:hlinkClick r:id="rId4"/>
              </a:rPr>
              <a:t>https://docusaurus.io</a:t>
            </a:r>
            <a:endParaRPr lang="en-US" dirty="0"/>
          </a:p>
          <a:p>
            <a:r>
              <a:rPr lang="en-US" dirty="0"/>
              <a:t>Code-based experiment creation software: </a:t>
            </a:r>
            <a:r>
              <a:rPr lang="en-US" dirty="0" err="1"/>
              <a:t>Opensesame</a:t>
            </a:r>
            <a:r>
              <a:rPr lang="en-US" dirty="0"/>
              <a:t>, </a:t>
            </a:r>
            <a:r>
              <a:rPr lang="en-US" dirty="0" err="1"/>
              <a:t>Psychopy</a:t>
            </a:r>
            <a:r>
              <a:rPr lang="en-US" dirty="0"/>
              <a:t>, </a:t>
            </a:r>
            <a:r>
              <a:rPr lang="en-US" dirty="0" err="1"/>
              <a:t>jsPsych</a:t>
            </a:r>
            <a:r>
              <a:rPr lang="en-US" dirty="0"/>
              <a:t> </a:t>
            </a:r>
            <a:br>
              <a:rPr lang="en-US" dirty="0"/>
            </a:br>
            <a:endParaRPr lang="en-US" dirty="0"/>
          </a:p>
        </p:txBody>
      </p:sp>
      <p:pic>
        <p:nvPicPr>
          <p:cNvPr id="4" name="Picture 2" descr="GitHub Logo and symbol, meaning, history, PNG, brand">
            <a:extLst>
              <a:ext uri="{FF2B5EF4-FFF2-40B4-BE49-F238E27FC236}">
                <a16:creationId xmlns:a16="http://schemas.microsoft.com/office/drawing/2014/main" id="{C75C214A-1499-1CC6-1E59-13089BC78B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4475" y="2830430"/>
            <a:ext cx="1522334" cy="8563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Markdown - Wikipedia">
            <a:extLst>
              <a:ext uri="{FF2B5EF4-FFF2-40B4-BE49-F238E27FC236}">
                <a16:creationId xmlns:a16="http://schemas.microsoft.com/office/drawing/2014/main" id="{01B2D4C9-E2FA-5288-7377-08ECBFDBEA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2766" y="1944715"/>
            <a:ext cx="1021034" cy="627971"/>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EBC5C408-9547-2045-AA5E-2576D1141C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0174" y="3979206"/>
            <a:ext cx="742822" cy="7428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r logo">
            <a:extLst>
              <a:ext uri="{FF2B5EF4-FFF2-40B4-BE49-F238E27FC236}">
                <a16:creationId xmlns:a16="http://schemas.microsoft.com/office/drawing/2014/main" id="{BDD95DB8-EBCE-846D-69BC-E156039FE4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4461" y="2812378"/>
            <a:ext cx="985834" cy="7654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python logo">
            <a:extLst>
              <a:ext uri="{FF2B5EF4-FFF2-40B4-BE49-F238E27FC236}">
                <a16:creationId xmlns:a16="http://schemas.microsoft.com/office/drawing/2014/main" id="{C297488C-29F7-4612-B641-E448FF77780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4290" b="35334"/>
          <a:stretch/>
        </p:blipFill>
        <p:spPr bwMode="auto">
          <a:xfrm>
            <a:off x="7947523" y="2066227"/>
            <a:ext cx="2172798" cy="6600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jspsych">
            <a:extLst>
              <a:ext uri="{FF2B5EF4-FFF2-40B4-BE49-F238E27FC236}">
                <a16:creationId xmlns:a16="http://schemas.microsoft.com/office/drawing/2014/main" id="{1FFCA00A-7EB0-B507-8164-84777DE88E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9755" r="20640"/>
          <a:stretch/>
        </p:blipFill>
        <p:spPr bwMode="auto">
          <a:xfrm>
            <a:off x="7716912" y="4863276"/>
            <a:ext cx="1190295" cy="10484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Image result for jamovi">
            <a:extLst>
              <a:ext uri="{FF2B5EF4-FFF2-40B4-BE49-F238E27FC236}">
                <a16:creationId xmlns:a16="http://schemas.microsoft.com/office/drawing/2014/main" id="{C1EEFCA1-F334-8072-E4C3-1E8D5785F6B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81614" y="2830430"/>
            <a:ext cx="771787" cy="7717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Image result for opensesame cogsci">
            <a:extLst>
              <a:ext uri="{FF2B5EF4-FFF2-40B4-BE49-F238E27FC236}">
                <a16:creationId xmlns:a16="http://schemas.microsoft.com/office/drawing/2014/main" id="{EC2B9C0B-4AC0-C29E-0F0E-67E195B2B4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30519" y="3850027"/>
            <a:ext cx="843110" cy="8431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Image result for psychopy">
            <a:extLst>
              <a:ext uri="{FF2B5EF4-FFF2-40B4-BE49-F238E27FC236}">
                <a16:creationId xmlns:a16="http://schemas.microsoft.com/office/drawing/2014/main" id="{15913E1C-180A-20A3-05BA-190D468B19E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63994" y="3921130"/>
            <a:ext cx="742822" cy="7428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ndNote 20 is here! | Harvey Cushing/John Hay Whitney Medical Library">
            <a:extLst>
              <a:ext uri="{FF2B5EF4-FFF2-40B4-BE49-F238E27FC236}">
                <a16:creationId xmlns:a16="http://schemas.microsoft.com/office/drawing/2014/main" id="{60F78647-CA54-372C-2CF7-6EC2C7BC8E7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0133" t="8501" r="11976" b="13609"/>
          <a:stretch/>
        </p:blipFill>
        <p:spPr bwMode="auto">
          <a:xfrm>
            <a:off x="10550174" y="5092968"/>
            <a:ext cx="856314" cy="8563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29BF3DAF-ED20-8AD1-C1F6-72D56B80F271}"/>
              </a:ext>
            </a:extLst>
          </p:cNvPr>
          <p:cNvSpPr/>
          <p:nvPr/>
        </p:nvSpPr>
        <p:spPr>
          <a:xfrm rot="5400000">
            <a:off x="7285501" y="1963812"/>
            <a:ext cx="4667252" cy="43908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Home - Docker">
            <a:extLst>
              <a:ext uri="{FF2B5EF4-FFF2-40B4-BE49-F238E27FC236}">
                <a16:creationId xmlns:a16="http://schemas.microsoft.com/office/drawing/2014/main" id="{48639689-5431-FFDF-03D7-124B83CF485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137" t="12655" r="6884" b="12091"/>
          <a:stretch/>
        </p:blipFill>
        <p:spPr bwMode="auto">
          <a:xfrm>
            <a:off x="9164880" y="5076055"/>
            <a:ext cx="1016992" cy="890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292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C2B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What is Data Science?</a:t>
            </a:r>
          </a:p>
        </p:txBody>
      </p:sp>
    </p:spTree>
    <p:extLst>
      <p:ext uri="{BB962C8B-B14F-4D97-AF65-F5344CB8AC3E}">
        <p14:creationId xmlns:p14="http://schemas.microsoft.com/office/powerpoint/2010/main" val="3111892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70800-8807-ECE4-4F02-97AD5BB3F765}"/>
              </a:ext>
            </a:extLst>
          </p:cNvPr>
          <p:cNvSpPr>
            <a:spLocks noGrp="1"/>
          </p:cNvSpPr>
          <p:nvPr>
            <p:ph type="title"/>
          </p:nvPr>
        </p:nvSpPr>
        <p:spPr>
          <a:xfrm>
            <a:off x="1017123" y="1598754"/>
            <a:ext cx="10140873" cy="1325563"/>
          </a:xfrm>
        </p:spPr>
        <p:txBody>
          <a:bodyPr>
            <a:normAutofit/>
          </a:bodyPr>
          <a:lstStyle/>
          <a:p>
            <a:r>
              <a:rPr lang="en-US" sz="6000" b="1" dirty="0"/>
              <a:t>What is data science?</a:t>
            </a:r>
          </a:p>
        </p:txBody>
      </p:sp>
      <p:sp>
        <p:nvSpPr>
          <p:cNvPr id="3" name="Content Placeholder 2">
            <a:extLst>
              <a:ext uri="{FF2B5EF4-FFF2-40B4-BE49-F238E27FC236}">
                <a16:creationId xmlns:a16="http://schemas.microsoft.com/office/drawing/2014/main" id="{D11BDA00-C6B3-61BC-8EED-466275037264}"/>
              </a:ext>
            </a:extLst>
          </p:cNvPr>
          <p:cNvSpPr>
            <a:spLocks noGrp="1"/>
          </p:cNvSpPr>
          <p:nvPr>
            <p:ph idx="1"/>
          </p:nvPr>
        </p:nvSpPr>
        <p:spPr>
          <a:xfrm>
            <a:off x="1034003" y="2924317"/>
            <a:ext cx="8515111" cy="3191498"/>
          </a:xfrm>
          <a:noFill/>
        </p:spPr>
        <p:txBody>
          <a:bodyPr>
            <a:normAutofit/>
          </a:bodyPr>
          <a:lstStyle/>
          <a:p>
            <a:pPr marL="0" indent="0">
              <a:lnSpc>
                <a:spcPct val="150000"/>
              </a:lnSpc>
              <a:buNone/>
            </a:pPr>
            <a:r>
              <a:rPr lang="en-US" sz="3200" dirty="0">
                <a:latin typeface="Arial" panose="020B0604020202020204" pitchFamily="34" charset="0"/>
                <a:cs typeface="Arial" panose="020B0604020202020204" pitchFamily="34" charset="0"/>
              </a:rPr>
              <a:t>Data science is all about collecting, analyzing, and using data to solve mysteries, make predictions, and help the world work better.</a:t>
            </a:r>
          </a:p>
        </p:txBody>
      </p:sp>
    </p:spTree>
    <p:extLst>
      <p:ext uri="{BB962C8B-B14F-4D97-AF65-F5344CB8AC3E}">
        <p14:creationId xmlns:p14="http://schemas.microsoft.com/office/powerpoint/2010/main" val="2098280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4D179-AF74-314E-8F19-E9E2C86D42A6}"/>
              </a:ext>
            </a:extLst>
          </p:cNvPr>
          <p:cNvSpPr>
            <a:spLocks noGrp="1"/>
          </p:cNvSpPr>
          <p:nvPr>
            <p:ph idx="1"/>
          </p:nvPr>
        </p:nvSpPr>
        <p:spPr>
          <a:xfrm>
            <a:off x="939800" y="1842236"/>
            <a:ext cx="4590143" cy="3173526"/>
          </a:xfrm>
        </p:spPr>
        <p:txBody>
          <a:bodyPr anchor="ctr">
            <a:normAutofit/>
          </a:bodyPr>
          <a:lstStyle/>
          <a:p>
            <a:pPr marL="0" indent="0">
              <a:buNone/>
            </a:pPr>
            <a:r>
              <a:rPr lang="en-US" sz="4800" dirty="0"/>
              <a:t>In a perfect data-generating system, data are already tidy.</a:t>
            </a:r>
          </a:p>
        </p:txBody>
      </p:sp>
      <p:pic>
        <p:nvPicPr>
          <p:cNvPr id="7170" name="Picture 2" descr="Clean your LEGO® bricks the right way | Kiddiwinks Blog">
            <a:extLst>
              <a:ext uri="{FF2B5EF4-FFF2-40B4-BE49-F238E27FC236}">
                <a16:creationId xmlns:a16="http://schemas.microsoft.com/office/drawing/2014/main" id="{1E645194-E3A5-D4CF-27D6-2E4915BAA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89796"/>
            <a:ext cx="5359400" cy="3678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758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8201" name="Rectangle 820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6430F-3888-D54D-B50A-E7E5DDA5D322}"/>
              </a:ext>
            </a:extLst>
          </p:cNvPr>
          <p:cNvSpPr>
            <a:spLocks noGrp="1"/>
          </p:cNvSpPr>
          <p:nvPr>
            <p:ph type="title"/>
          </p:nvPr>
        </p:nvSpPr>
        <p:spPr>
          <a:xfrm>
            <a:off x="761803" y="350196"/>
            <a:ext cx="4646904" cy="1624520"/>
          </a:xfrm>
        </p:spPr>
        <p:txBody>
          <a:bodyPr anchor="ctr">
            <a:normAutofit/>
          </a:bodyPr>
          <a:lstStyle/>
          <a:p>
            <a:r>
              <a:rPr lang="en-US" sz="4000"/>
              <a:t>Uncleaned Data Problems</a:t>
            </a:r>
          </a:p>
        </p:txBody>
      </p:sp>
      <p:sp>
        <p:nvSpPr>
          <p:cNvPr id="3" name="Content Placeholder 2">
            <a:extLst>
              <a:ext uri="{FF2B5EF4-FFF2-40B4-BE49-F238E27FC236}">
                <a16:creationId xmlns:a16="http://schemas.microsoft.com/office/drawing/2014/main" id="{1AE4D179-AF74-314E-8F19-E9E2C86D42A6}"/>
              </a:ext>
            </a:extLst>
          </p:cNvPr>
          <p:cNvSpPr>
            <a:spLocks noGrp="1"/>
          </p:cNvSpPr>
          <p:nvPr>
            <p:ph idx="1"/>
          </p:nvPr>
        </p:nvSpPr>
        <p:spPr>
          <a:xfrm>
            <a:off x="761802" y="2743200"/>
            <a:ext cx="4646905" cy="3613149"/>
          </a:xfrm>
        </p:spPr>
        <p:txBody>
          <a:bodyPr anchor="ctr">
            <a:normAutofit/>
          </a:bodyPr>
          <a:lstStyle/>
          <a:p>
            <a:r>
              <a:rPr lang="en-US" sz="1400" dirty="0"/>
              <a:t>In practice, we must first determine data structure issues:</a:t>
            </a:r>
          </a:p>
          <a:p>
            <a:pPr lvl="1"/>
            <a:r>
              <a:rPr lang="en-US" sz="1400" dirty="0"/>
              <a:t>Column headers are values, not variable names.</a:t>
            </a:r>
          </a:p>
          <a:p>
            <a:pPr lvl="1"/>
            <a:r>
              <a:rPr lang="en-US" sz="1400" dirty="0"/>
              <a:t>Multiple variables are stored in one column.</a:t>
            </a:r>
          </a:p>
          <a:p>
            <a:pPr lvl="1"/>
            <a:r>
              <a:rPr lang="en-US" sz="1400" dirty="0"/>
              <a:t>Variables are stored in both rows and columns.</a:t>
            </a:r>
          </a:p>
          <a:p>
            <a:pPr lvl="1"/>
            <a:r>
              <a:rPr lang="en-US" sz="1400" dirty="0"/>
              <a:t>Multiple types of observational units are stored in the same table.</a:t>
            </a:r>
          </a:p>
          <a:p>
            <a:pPr lvl="1"/>
            <a:r>
              <a:rPr lang="en-US" sz="1400" dirty="0"/>
              <a:t>A single observational unit is stored in multiple tables.</a:t>
            </a:r>
          </a:p>
          <a:p>
            <a:r>
              <a:rPr lang="en-US" sz="1400" dirty="0"/>
              <a:t>Data quality issues</a:t>
            </a:r>
          </a:p>
          <a:p>
            <a:pPr lvl="1"/>
            <a:r>
              <a:rPr lang="en-US" sz="1400" dirty="0"/>
              <a:t>Values out of range</a:t>
            </a:r>
          </a:p>
          <a:p>
            <a:pPr lvl="1"/>
            <a:r>
              <a:rPr lang="en-US" sz="1400" dirty="0"/>
              <a:t>Improperly/inconsistently coded response options</a:t>
            </a:r>
          </a:p>
          <a:p>
            <a:pPr lvl="1"/>
            <a:r>
              <a:rPr lang="en-US" sz="1400" dirty="0"/>
              <a:t>Inconsistent records counts</a:t>
            </a:r>
          </a:p>
        </p:txBody>
      </p:sp>
      <p:pic>
        <p:nvPicPr>
          <p:cNvPr id="8194" name="Picture 2" descr="Arizona Man's Oddly Mesmerizing Lego Cleaning Method Goes Viral">
            <a:extLst>
              <a:ext uri="{FF2B5EF4-FFF2-40B4-BE49-F238E27FC236}">
                <a16:creationId xmlns:a16="http://schemas.microsoft.com/office/drawing/2014/main" id="{BA631EBE-1332-5446-4A93-86BF5B2B4F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820" r="24780" b="-2"/>
          <a:stretch/>
        </p:blipFill>
        <p:spPr bwMode="auto">
          <a:xfrm>
            <a:off x="6096000" y="1"/>
            <a:ext cx="6102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413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C2B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Workflows Supporting </a:t>
            </a:r>
          </a:p>
          <a:p>
            <a:pPr algn="ctr"/>
            <a:r>
              <a:rPr lang="en-US" sz="4800" b="1" dirty="0">
                <a:solidFill>
                  <a:schemeClr val="tx1"/>
                </a:solidFill>
              </a:rPr>
              <a:t>Reproducible Data Science</a:t>
            </a:r>
          </a:p>
        </p:txBody>
      </p:sp>
    </p:spTree>
    <p:extLst>
      <p:ext uri="{BB962C8B-B14F-4D97-AF65-F5344CB8AC3E}">
        <p14:creationId xmlns:p14="http://schemas.microsoft.com/office/powerpoint/2010/main" val="1847244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342-1F32-E749-B888-AA5EF31982C1}"/>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32B46247-1F1C-6F46-944D-AF4A3E27A656}"/>
              </a:ext>
            </a:extLst>
          </p:cNvPr>
          <p:cNvSpPr>
            <a:spLocks noGrp="1"/>
          </p:cNvSpPr>
          <p:nvPr>
            <p:ph idx="1"/>
          </p:nvPr>
        </p:nvSpPr>
        <p:spPr>
          <a:xfrm>
            <a:off x="838200" y="1825625"/>
            <a:ext cx="6245506" cy="4351338"/>
          </a:xfrm>
        </p:spPr>
        <p:txBody>
          <a:bodyPr>
            <a:normAutofit fontScale="92500" lnSpcReduction="10000"/>
          </a:bodyPr>
          <a:lstStyle/>
          <a:p>
            <a:r>
              <a:rPr lang="en-US" dirty="0"/>
              <a:t>Over the last decade I've engaged in professional development and research opportunities to become proficient across topics including data wrangling and modeling of text, image, video, and eye-tracking data, as well as more recently, sensor data.</a:t>
            </a:r>
          </a:p>
          <a:p>
            <a:endParaRPr lang="en-US" dirty="0"/>
          </a:p>
          <a:p>
            <a:r>
              <a:rPr lang="en-US" dirty="0"/>
              <a:t>I look forward to training the next generation of scientists on code-based methods to enhance reproducibility and usability of their research results.</a:t>
            </a:r>
          </a:p>
          <a:p>
            <a:endParaRPr lang="en-US" dirty="0"/>
          </a:p>
        </p:txBody>
      </p:sp>
      <p:pic>
        <p:nvPicPr>
          <p:cNvPr id="5122" name="Picture 2" descr="Graphical user interface, application, Teams&#10;&#10;Description automatically generated">
            <a:extLst>
              <a:ext uri="{FF2B5EF4-FFF2-40B4-BE49-F238E27FC236}">
                <a16:creationId xmlns:a16="http://schemas.microsoft.com/office/drawing/2014/main" id="{0AD444C7-1810-28A2-9792-910F4C63B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9559" y="182562"/>
            <a:ext cx="4193315" cy="649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454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E78C3C0-FD75-F8E6-024E-9DDBEF0D089D}"/>
              </a:ext>
            </a:extLst>
          </p:cNvPr>
          <p:cNvSpPr/>
          <p:nvPr/>
        </p:nvSpPr>
        <p:spPr>
          <a:xfrm>
            <a:off x="0" y="-2874"/>
            <a:ext cx="4382543" cy="6858000"/>
          </a:xfrm>
          <a:prstGeom prst="rect">
            <a:avLst/>
          </a:prstGeom>
          <a:solidFill>
            <a:srgbClr val="C2B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83ED"/>
              </a:solidFill>
            </a:endParaRPr>
          </a:p>
        </p:txBody>
      </p:sp>
      <p:pic>
        <p:nvPicPr>
          <p:cNvPr id="1026" name="Picture 2" descr="9 Introduction | R for Data Science">
            <a:extLst>
              <a:ext uri="{FF2B5EF4-FFF2-40B4-BE49-F238E27FC236}">
                <a16:creationId xmlns:a16="http://schemas.microsoft.com/office/drawing/2014/main" id="{0ECEB78A-62CC-2FEF-CADE-64A8E0FDFE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13479" y="1590279"/>
            <a:ext cx="6894576" cy="253375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9E3AD914-B0C2-DD7A-003C-1A168A5FD024}"/>
              </a:ext>
            </a:extLst>
          </p:cNvPr>
          <p:cNvSpPr>
            <a:spLocks noGrp="1"/>
          </p:cNvSpPr>
          <p:nvPr>
            <p:ph idx="1"/>
          </p:nvPr>
        </p:nvSpPr>
        <p:spPr>
          <a:xfrm>
            <a:off x="4626864" y="4461260"/>
            <a:ext cx="6894576" cy="1428487"/>
          </a:xfrm>
        </p:spPr>
        <p:txBody>
          <a:bodyPr anchor="t">
            <a:normAutofit/>
          </a:bodyPr>
          <a:lstStyle/>
          <a:p>
            <a:r>
              <a:rPr lang="en-US" sz="2200" dirty="0"/>
              <a:t>The operations that carry your data from raw form, into something visualizable or analyzable</a:t>
            </a:r>
          </a:p>
          <a:p>
            <a:pPr lvl="1"/>
            <a:r>
              <a:rPr lang="en-US" sz="2200" dirty="0"/>
              <a:t>i.e., the data preparation phase of the research</a:t>
            </a:r>
          </a:p>
        </p:txBody>
      </p:sp>
      <p:sp>
        <p:nvSpPr>
          <p:cNvPr id="2" name="Title 1">
            <a:extLst>
              <a:ext uri="{FF2B5EF4-FFF2-40B4-BE49-F238E27FC236}">
                <a16:creationId xmlns:a16="http://schemas.microsoft.com/office/drawing/2014/main" id="{0795157B-96BE-8141-84CC-314898C0615F}"/>
              </a:ext>
            </a:extLst>
          </p:cNvPr>
          <p:cNvSpPr>
            <a:spLocks noGrp="1"/>
          </p:cNvSpPr>
          <p:nvPr>
            <p:ph type="title"/>
          </p:nvPr>
        </p:nvSpPr>
        <p:spPr>
          <a:xfrm>
            <a:off x="630936" y="640823"/>
            <a:ext cx="3419856" cy="5583148"/>
          </a:xfrm>
        </p:spPr>
        <p:txBody>
          <a:bodyPr anchor="ctr">
            <a:normAutofit/>
          </a:bodyPr>
          <a:lstStyle/>
          <a:p>
            <a:r>
              <a:rPr lang="en-US" sz="5000" dirty="0"/>
              <a:t>What is a typical data science workflow?</a:t>
            </a:r>
          </a:p>
        </p:txBody>
      </p:sp>
      <p:sp>
        <p:nvSpPr>
          <p:cNvPr id="3" name="TextBox 2">
            <a:extLst>
              <a:ext uri="{FF2B5EF4-FFF2-40B4-BE49-F238E27FC236}">
                <a16:creationId xmlns:a16="http://schemas.microsoft.com/office/drawing/2014/main" id="{5834D084-0741-AE82-5084-8E83F7EA624C}"/>
              </a:ext>
            </a:extLst>
          </p:cNvPr>
          <p:cNvSpPr txBox="1"/>
          <p:nvPr/>
        </p:nvSpPr>
        <p:spPr>
          <a:xfrm>
            <a:off x="4064643" y="775335"/>
            <a:ext cx="1266737" cy="646331"/>
          </a:xfrm>
          <a:prstGeom prst="rect">
            <a:avLst/>
          </a:prstGeom>
          <a:solidFill>
            <a:schemeClr val="accent4">
              <a:lumMod val="20000"/>
              <a:lumOff val="80000"/>
            </a:schemeClr>
          </a:solidFill>
          <a:ln w="38100">
            <a:solidFill>
              <a:schemeClr val="tx1"/>
            </a:solidFill>
          </a:ln>
        </p:spPr>
        <p:txBody>
          <a:bodyPr wrap="square" rtlCol="0">
            <a:spAutoFit/>
          </a:bodyPr>
          <a:lstStyle/>
          <a:p>
            <a:r>
              <a:rPr lang="en-US" b="1" dirty="0"/>
              <a:t>Data collection</a:t>
            </a:r>
          </a:p>
        </p:txBody>
      </p:sp>
      <p:cxnSp>
        <p:nvCxnSpPr>
          <p:cNvPr id="4" name="Elbow Connector 3">
            <a:extLst>
              <a:ext uri="{FF2B5EF4-FFF2-40B4-BE49-F238E27FC236}">
                <a16:creationId xmlns:a16="http://schemas.microsoft.com/office/drawing/2014/main" id="{2C490F65-B490-7295-452E-F0C6D6C33A70}"/>
              </a:ext>
            </a:extLst>
          </p:cNvPr>
          <p:cNvCxnSpPr>
            <a:cxnSpLocks/>
            <a:stCxn id="3" idx="2"/>
            <a:endCxn id="1026" idx="1"/>
          </p:cNvCxnSpPr>
          <p:nvPr/>
        </p:nvCxnSpPr>
        <p:spPr>
          <a:xfrm rot="16200000" flipH="1">
            <a:off x="4138000" y="1981677"/>
            <a:ext cx="1435491" cy="31546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D57E5FB-A8C7-FA81-A865-B023238FA0FA}"/>
              </a:ext>
            </a:extLst>
          </p:cNvPr>
          <p:cNvSpPr txBox="1"/>
          <p:nvPr/>
        </p:nvSpPr>
        <p:spPr>
          <a:xfrm>
            <a:off x="8959279" y="6262175"/>
            <a:ext cx="3044423"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Source: </a:t>
            </a:r>
            <a:r>
              <a:rPr lang="en-US" dirty="0">
                <a:latin typeface="Arial" panose="020B0604020202020204" pitchFamily="34" charset="0"/>
                <a:cs typeface="Arial" panose="020B0604020202020204" pitchFamily="34" charset="0"/>
                <a:hlinkClick r:id="rId4"/>
              </a:rPr>
              <a:t>R for Data Science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990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5157B-96BE-8141-84CC-314898C0615F}"/>
              </a:ext>
            </a:extLst>
          </p:cNvPr>
          <p:cNvSpPr>
            <a:spLocks noGrp="1"/>
          </p:cNvSpPr>
          <p:nvPr>
            <p:ph type="title"/>
          </p:nvPr>
        </p:nvSpPr>
        <p:spPr/>
        <p:txBody>
          <a:bodyPr/>
          <a:lstStyle/>
          <a:p>
            <a:r>
              <a:rPr lang="en-US" dirty="0"/>
              <a:t>What is tidy data?</a:t>
            </a:r>
          </a:p>
        </p:txBody>
      </p:sp>
      <p:sp>
        <p:nvSpPr>
          <p:cNvPr id="4" name="TextBox 3">
            <a:extLst>
              <a:ext uri="{FF2B5EF4-FFF2-40B4-BE49-F238E27FC236}">
                <a16:creationId xmlns:a16="http://schemas.microsoft.com/office/drawing/2014/main" id="{524903A0-6376-9641-8A20-B1B35679FC22}"/>
              </a:ext>
            </a:extLst>
          </p:cNvPr>
          <p:cNvSpPr txBox="1"/>
          <p:nvPr/>
        </p:nvSpPr>
        <p:spPr>
          <a:xfrm>
            <a:off x="8959279" y="6262175"/>
            <a:ext cx="3044423"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Source: </a:t>
            </a:r>
            <a:r>
              <a:rPr lang="en-US" dirty="0">
                <a:latin typeface="Arial" panose="020B0604020202020204" pitchFamily="34" charset="0"/>
                <a:cs typeface="Arial" panose="020B0604020202020204" pitchFamily="34" charset="0"/>
                <a:hlinkClick r:id="rId3"/>
              </a:rPr>
              <a:t>R for Data Science</a:t>
            </a:r>
            <a:endParaRPr lang="en-US" dirty="0">
              <a:latin typeface="Arial" panose="020B0604020202020204" pitchFamily="34" charset="0"/>
              <a:cs typeface="Arial" panose="020B0604020202020204" pitchFamily="34" charset="0"/>
            </a:endParaRPr>
          </a:p>
        </p:txBody>
      </p:sp>
      <p:graphicFrame>
        <p:nvGraphicFramePr>
          <p:cNvPr id="3" name="Table 4">
            <a:extLst>
              <a:ext uri="{FF2B5EF4-FFF2-40B4-BE49-F238E27FC236}">
                <a16:creationId xmlns:a16="http://schemas.microsoft.com/office/drawing/2014/main" id="{40E289C9-0361-0B4B-85EA-B50596ACFC71}"/>
              </a:ext>
            </a:extLst>
          </p:cNvPr>
          <p:cNvGraphicFramePr>
            <a:graphicFrameLocks noGrp="1"/>
          </p:cNvGraphicFramePr>
          <p:nvPr/>
        </p:nvGraphicFramePr>
        <p:xfrm>
          <a:off x="5735275" y="2441132"/>
          <a:ext cx="5908645" cy="1483360"/>
        </p:xfrm>
        <a:graphic>
          <a:graphicData uri="http://schemas.openxmlformats.org/drawingml/2006/table">
            <a:tbl>
              <a:tblPr firstRow="1" bandRow="1">
                <a:tableStyleId>{073A0DAA-6AF3-43AB-8588-CEC1D06C72B9}</a:tableStyleId>
              </a:tblPr>
              <a:tblGrid>
                <a:gridCol w="1152087">
                  <a:extLst>
                    <a:ext uri="{9D8B030D-6E8A-4147-A177-3AD203B41FA5}">
                      <a16:colId xmlns:a16="http://schemas.microsoft.com/office/drawing/2014/main" val="3858961624"/>
                    </a:ext>
                  </a:extLst>
                </a:gridCol>
                <a:gridCol w="1238379">
                  <a:extLst>
                    <a:ext uri="{9D8B030D-6E8A-4147-A177-3AD203B41FA5}">
                      <a16:colId xmlns:a16="http://schemas.microsoft.com/office/drawing/2014/main" val="2845236023"/>
                    </a:ext>
                  </a:extLst>
                </a:gridCol>
                <a:gridCol w="1840381">
                  <a:extLst>
                    <a:ext uri="{9D8B030D-6E8A-4147-A177-3AD203B41FA5}">
                      <a16:colId xmlns:a16="http://schemas.microsoft.com/office/drawing/2014/main" val="1514795008"/>
                    </a:ext>
                  </a:extLst>
                </a:gridCol>
                <a:gridCol w="1677798">
                  <a:extLst>
                    <a:ext uri="{9D8B030D-6E8A-4147-A177-3AD203B41FA5}">
                      <a16:colId xmlns:a16="http://schemas.microsoft.com/office/drawing/2014/main" val="83958488"/>
                    </a:ext>
                  </a:extLst>
                </a:gridCol>
              </a:tblGrid>
              <a:tr h="370840">
                <a:tc>
                  <a:txBody>
                    <a:bodyPr/>
                    <a:lstStyle/>
                    <a:p>
                      <a:pPr algn="ctr"/>
                      <a:r>
                        <a:rPr lang="en-US" sz="1400" dirty="0"/>
                        <a:t>participant</a:t>
                      </a:r>
                    </a:p>
                  </a:txBody>
                  <a:tcPr/>
                </a:tc>
                <a:tc>
                  <a:txBody>
                    <a:bodyPr/>
                    <a:lstStyle/>
                    <a:p>
                      <a:pPr algn="ctr"/>
                      <a:r>
                        <a:rPr lang="en-US" sz="1400" dirty="0"/>
                        <a:t>condition</a:t>
                      </a:r>
                    </a:p>
                  </a:txBody>
                  <a:tcPr/>
                </a:tc>
                <a:tc>
                  <a:txBody>
                    <a:bodyPr/>
                    <a:lstStyle/>
                    <a:p>
                      <a:pPr algn="ctr"/>
                      <a:r>
                        <a:rPr lang="en-US" sz="1400" dirty="0" err="1"/>
                        <a:t>avg_response_time</a:t>
                      </a:r>
                      <a:endParaRPr lang="en-US" sz="1400" dirty="0"/>
                    </a:p>
                  </a:txBody>
                  <a:tcPr/>
                </a:tc>
                <a:tc>
                  <a:txBody>
                    <a:bodyPr/>
                    <a:lstStyle/>
                    <a:p>
                      <a:pPr algn="ctr"/>
                      <a:r>
                        <a:rPr lang="en-US" sz="1400" dirty="0" err="1"/>
                        <a:t>perc_accuracy</a:t>
                      </a:r>
                      <a:endParaRPr lang="en-US" sz="1400" dirty="0"/>
                    </a:p>
                  </a:txBody>
                  <a:tcPr/>
                </a:tc>
                <a:extLst>
                  <a:ext uri="{0D108BD9-81ED-4DB2-BD59-A6C34878D82A}">
                    <a16:rowId xmlns:a16="http://schemas.microsoft.com/office/drawing/2014/main" val="3452996006"/>
                  </a:ext>
                </a:extLst>
              </a:tr>
              <a:tr h="370840">
                <a:tc>
                  <a:txBody>
                    <a:bodyPr/>
                    <a:lstStyle/>
                    <a:p>
                      <a:pPr algn="ctr"/>
                      <a:r>
                        <a:rPr lang="en-US" dirty="0"/>
                        <a:t>9991</a:t>
                      </a:r>
                    </a:p>
                  </a:txBody>
                  <a:tcPr/>
                </a:tc>
                <a:tc>
                  <a:txBody>
                    <a:bodyPr/>
                    <a:lstStyle/>
                    <a:p>
                      <a:pPr algn="ctr"/>
                      <a:r>
                        <a:rPr lang="en-US" dirty="0"/>
                        <a:t>control</a:t>
                      </a:r>
                    </a:p>
                  </a:txBody>
                  <a:tcPr/>
                </a:tc>
                <a:tc>
                  <a:txBody>
                    <a:bodyPr/>
                    <a:lstStyle/>
                    <a:p>
                      <a:pPr algn="ctr"/>
                      <a:r>
                        <a:rPr lang="en-US" dirty="0"/>
                        <a:t>506</a:t>
                      </a:r>
                    </a:p>
                  </a:txBody>
                  <a:tcPr/>
                </a:tc>
                <a:tc>
                  <a:txBody>
                    <a:bodyPr/>
                    <a:lstStyle/>
                    <a:p>
                      <a:pPr algn="ctr"/>
                      <a:r>
                        <a:rPr lang="en-US" dirty="0"/>
                        <a:t>90</a:t>
                      </a:r>
                    </a:p>
                  </a:txBody>
                  <a:tcPr/>
                </a:tc>
                <a:extLst>
                  <a:ext uri="{0D108BD9-81ED-4DB2-BD59-A6C34878D82A}">
                    <a16:rowId xmlns:a16="http://schemas.microsoft.com/office/drawing/2014/main" val="871484209"/>
                  </a:ext>
                </a:extLst>
              </a:tr>
              <a:tr h="370840">
                <a:tc>
                  <a:txBody>
                    <a:bodyPr/>
                    <a:lstStyle/>
                    <a:p>
                      <a:pPr algn="ctr"/>
                      <a:r>
                        <a:rPr lang="en-US" dirty="0"/>
                        <a:t>9992</a:t>
                      </a:r>
                    </a:p>
                  </a:txBody>
                  <a:tcPr/>
                </a:tc>
                <a:tc>
                  <a:txBody>
                    <a:bodyPr/>
                    <a:lstStyle/>
                    <a:p>
                      <a:pPr algn="ctr"/>
                      <a:r>
                        <a:rPr lang="en-US" dirty="0"/>
                        <a:t>active</a:t>
                      </a:r>
                    </a:p>
                  </a:txBody>
                  <a:tcPr/>
                </a:tc>
                <a:tc>
                  <a:txBody>
                    <a:bodyPr/>
                    <a:lstStyle/>
                    <a:p>
                      <a:pPr algn="ctr"/>
                      <a:r>
                        <a:rPr lang="en-US" dirty="0"/>
                        <a:t>516</a:t>
                      </a:r>
                    </a:p>
                  </a:txBody>
                  <a:tcPr/>
                </a:tc>
                <a:tc>
                  <a:txBody>
                    <a:bodyPr/>
                    <a:lstStyle/>
                    <a:p>
                      <a:pPr algn="ctr"/>
                      <a:r>
                        <a:rPr lang="en-US" dirty="0"/>
                        <a:t>96</a:t>
                      </a:r>
                    </a:p>
                  </a:txBody>
                  <a:tcPr/>
                </a:tc>
                <a:extLst>
                  <a:ext uri="{0D108BD9-81ED-4DB2-BD59-A6C34878D82A}">
                    <a16:rowId xmlns:a16="http://schemas.microsoft.com/office/drawing/2014/main" val="1576047319"/>
                  </a:ext>
                </a:extLst>
              </a:tr>
              <a:tr h="370840">
                <a:tc>
                  <a:txBody>
                    <a:bodyPr/>
                    <a:lstStyle/>
                    <a:p>
                      <a:pPr algn="ctr"/>
                      <a:r>
                        <a:rPr lang="en-US" dirty="0"/>
                        <a:t>9993</a:t>
                      </a:r>
                    </a:p>
                  </a:txBody>
                  <a:tcPr/>
                </a:tc>
                <a:tc>
                  <a:txBody>
                    <a:bodyPr/>
                    <a:lstStyle/>
                    <a:p>
                      <a:pPr algn="ctr"/>
                      <a:r>
                        <a:rPr lang="en-US" dirty="0"/>
                        <a:t>control</a:t>
                      </a:r>
                    </a:p>
                  </a:txBody>
                  <a:tcPr/>
                </a:tc>
                <a:tc>
                  <a:txBody>
                    <a:bodyPr/>
                    <a:lstStyle/>
                    <a:p>
                      <a:pPr algn="ctr"/>
                      <a:r>
                        <a:rPr lang="en-US" dirty="0"/>
                        <a:t>526</a:t>
                      </a:r>
                    </a:p>
                  </a:txBody>
                  <a:tcPr/>
                </a:tc>
                <a:tc>
                  <a:txBody>
                    <a:bodyPr/>
                    <a:lstStyle/>
                    <a:p>
                      <a:pPr algn="ctr"/>
                      <a:r>
                        <a:rPr lang="en-US" dirty="0"/>
                        <a:t>99</a:t>
                      </a:r>
                    </a:p>
                  </a:txBody>
                  <a:tcPr/>
                </a:tc>
                <a:extLst>
                  <a:ext uri="{0D108BD9-81ED-4DB2-BD59-A6C34878D82A}">
                    <a16:rowId xmlns:a16="http://schemas.microsoft.com/office/drawing/2014/main" val="2425507892"/>
                  </a:ext>
                </a:extLst>
              </a:tr>
            </a:tbl>
          </a:graphicData>
        </a:graphic>
      </p:graphicFrame>
      <p:sp>
        <p:nvSpPr>
          <p:cNvPr id="5" name="TextBox 4">
            <a:extLst>
              <a:ext uri="{FF2B5EF4-FFF2-40B4-BE49-F238E27FC236}">
                <a16:creationId xmlns:a16="http://schemas.microsoft.com/office/drawing/2014/main" id="{43D592B2-0171-5D4D-97F6-F57F5CE6EF13}"/>
              </a:ext>
            </a:extLst>
          </p:cNvPr>
          <p:cNvSpPr txBox="1"/>
          <p:nvPr/>
        </p:nvSpPr>
        <p:spPr>
          <a:xfrm>
            <a:off x="432600" y="2539497"/>
            <a:ext cx="5048177" cy="1384995"/>
          </a:xfrm>
          <a:prstGeom prst="rect">
            <a:avLst/>
          </a:prstGeom>
          <a:noFill/>
        </p:spPr>
        <p:txBody>
          <a:bodyPr wrap="none" rtlCol="0">
            <a:spAutoFit/>
          </a:bodyPr>
          <a:lstStyle/>
          <a:p>
            <a:pPr marL="342900" indent="-342900">
              <a:buFont typeface="+mj-lt"/>
              <a:buAutoNum type="arabicPeriod"/>
            </a:pPr>
            <a:r>
              <a:rPr lang="en-US" sz="2800" dirty="0"/>
              <a:t>Every column is a variable.</a:t>
            </a:r>
          </a:p>
          <a:p>
            <a:pPr marL="342900" indent="-342900">
              <a:buFont typeface="+mj-lt"/>
              <a:buAutoNum type="arabicPeriod"/>
            </a:pPr>
            <a:r>
              <a:rPr lang="en-US" sz="2800" dirty="0"/>
              <a:t>Every row is an observation.</a:t>
            </a:r>
          </a:p>
          <a:p>
            <a:pPr marL="342900" indent="-342900">
              <a:buFont typeface="+mj-lt"/>
              <a:buAutoNum type="arabicPeriod"/>
            </a:pPr>
            <a:r>
              <a:rPr lang="en-US" sz="2800" dirty="0"/>
              <a:t>Every cell is a single value.</a:t>
            </a:r>
          </a:p>
        </p:txBody>
      </p:sp>
      <p:cxnSp>
        <p:nvCxnSpPr>
          <p:cNvPr id="7" name="Elbow Connector 6">
            <a:extLst>
              <a:ext uri="{FF2B5EF4-FFF2-40B4-BE49-F238E27FC236}">
                <a16:creationId xmlns:a16="http://schemas.microsoft.com/office/drawing/2014/main" id="{19F16C01-C36E-994F-9184-47E965829563}"/>
              </a:ext>
            </a:extLst>
          </p:cNvPr>
          <p:cNvCxnSpPr>
            <a:stCxn id="5" idx="0"/>
            <a:endCxn id="3" idx="0"/>
          </p:cNvCxnSpPr>
          <p:nvPr/>
        </p:nvCxnSpPr>
        <p:spPr>
          <a:xfrm rot="5400000" flipH="1" flipV="1">
            <a:off x="5773961" y="-376139"/>
            <a:ext cx="98365" cy="5732908"/>
          </a:xfrm>
          <a:prstGeom prst="bentConnector3">
            <a:avLst>
              <a:gd name="adj1" fmla="val 3324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2AF0FF0-D83A-2345-AA8D-CCEE321AFA8A}"/>
              </a:ext>
            </a:extLst>
          </p:cNvPr>
          <p:cNvCxnSpPr>
            <a:cxnSpLocks/>
            <a:stCxn id="5" idx="3"/>
          </p:cNvCxnSpPr>
          <p:nvPr/>
        </p:nvCxnSpPr>
        <p:spPr>
          <a:xfrm>
            <a:off x="5480777" y="3231995"/>
            <a:ext cx="416684" cy="9843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13A716A-CB7C-9E47-BCA5-5D3E4ADAD4D1}"/>
              </a:ext>
            </a:extLst>
          </p:cNvPr>
          <p:cNvCxnSpPr>
            <a:cxnSpLocks/>
          </p:cNvCxnSpPr>
          <p:nvPr/>
        </p:nvCxnSpPr>
        <p:spPr>
          <a:xfrm>
            <a:off x="5259897" y="3659123"/>
            <a:ext cx="738231" cy="10753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11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llustrations from the Openscapes blog Tidy Data for reproducibility, efficiency, and collaboration by Julia Lowndes and Allison Horst">
            <a:extLst>
              <a:ext uri="{FF2B5EF4-FFF2-40B4-BE49-F238E27FC236}">
                <a16:creationId xmlns:a16="http://schemas.microsoft.com/office/drawing/2014/main" id="{F863080F-0A9B-3A75-A3CF-CA976A8A0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716" y="182216"/>
            <a:ext cx="11646568" cy="64935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28B3304-C9E4-D4B7-BB28-67ED3A0475D7}"/>
              </a:ext>
            </a:extLst>
          </p:cNvPr>
          <p:cNvSpPr/>
          <p:nvPr/>
        </p:nvSpPr>
        <p:spPr>
          <a:xfrm>
            <a:off x="5419023" y="182216"/>
            <a:ext cx="6660682" cy="6493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76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D37E6-05FB-EB73-12F4-4A2132E46FA4}"/>
              </a:ext>
            </a:extLst>
          </p:cNvPr>
          <p:cNvSpPr>
            <a:spLocks noGrp="1"/>
          </p:cNvSpPr>
          <p:nvPr>
            <p:ph type="title"/>
          </p:nvPr>
        </p:nvSpPr>
        <p:spPr/>
        <p:txBody>
          <a:bodyPr/>
          <a:lstStyle/>
          <a:p>
            <a:r>
              <a:rPr lang="en-US" dirty="0"/>
              <a:t>Data wrangling operations</a:t>
            </a:r>
          </a:p>
        </p:txBody>
      </p:sp>
      <p:sp>
        <p:nvSpPr>
          <p:cNvPr id="3" name="Content Placeholder 2">
            <a:extLst>
              <a:ext uri="{FF2B5EF4-FFF2-40B4-BE49-F238E27FC236}">
                <a16:creationId xmlns:a16="http://schemas.microsoft.com/office/drawing/2014/main" id="{071F915C-0A0A-9B22-7647-1D5961529D57}"/>
              </a:ext>
            </a:extLst>
          </p:cNvPr>
          <p:cNvSpPr>
            <a:spLocks noGrp="1"/>
          </p:cNvSpPr>
          <p:nvPr>
            <p:ph idx="1"/>
          </p:nvPr>
        </p:nvSpPr>
        <p:spPr>
          <a:xfrm>
            <a:off x="838200" y="1825625"/>
            <a:ext cx="5341219" cy="4351338"/>
          </a:xfrm>
        </p:spPr>
        <p:txBody>
          <a:bodyPr>
            <a:normAutofit lnSpcReduction="10000"/>
          </a:bodyPr>
          <a:lstStyle/>
          <a:p>
            <a:r>
              <a:rPr lang="en-US" dirty="0"/>
              <a:t>Data exploration</a:t>
            </a:r>
          </a:p>
          <a:p>
            <a:pPr lvl="1"/>
            <a:r>
              <a:rPr lang="en-US" dirty="0"/>
              <a:t>Plotting, descriptive stats</a:t>
            </a:r>
          </a:p>
          <a:p>
            <a:r>
              <a:rPr lang="en-US" dirty="0"/>
              <a:t>Dealing with missing data</a:t>
            </a:r>
          </a:p>
          <a:p>
            <a:pPr lvl="1"/>
            <a:r>
              <a:rPr lang="en-US" dirty="0"/>
              <a:t>Impute missing data, insert missing codes (-999)</a:t>
            </a:r>
          </a:p>
          <a:p>
            <a:r>
              <a:rPr lang="en-US" dirty="0"/>
              <a:t>Reshaping data</a:t>
            </a:r>
          </a:p>
          <a:p>
            <a:pPr lvl="1"/>
            <a:r>
              <a:rPr lang="en-US" dirty="0"/>
              <a:t>Add columns (e.g., create flag is missing more than 10 records)</a:t>
            </a:r>
          </a:p>
          <a:p>
            <a:pPr lvl="1"/>
            <a:r>
              <a:rPr lang="en-US" dirty="0"/>
              <a:t>Update column names (id = </a:t>
            </a:r>
            <a:r>
              <a:rPr lang="en-US" dirty="0" err="1"/>
              <a:t>participant_id</a:t>
            </a:r>
            <a:r>
              <a:rPr lang="en-US" dirty="0"/>
              <a:t>)</a:t>
            </a:r>
          </a:p>
          <a:p>
            <a:pPr lvl="1"/>
            <a:r>
              <a:rPr lang="en-US" dirty="0"/>
              <a:t>Converting between long and wide format</a:t>
            </a:r>
          </a:p>
        </p:txBody>
      </p:sp>
      <p:pic>
        <p:nvPicPr>
          <p:cNvPr id="13314" name="Picture 2">
            <a:extLst>
              <a:ext uri="{FF2B5EF4-FFF2-40B4-BE49-F238E27FC236}">
                <a16:creationId xmlns:a16="http://schemas.microsoft.com/office/drawing/2014/main" id="{2367F63E-E017-AC30-A3D2-743B9DAC3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8046" y="1716096"/>
            <a:ext cx="4570396" cy="4570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806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D37E6-05FB-EB73-12F4-4A2132E46FA4}"/>
              </a:ext>
            </a:extLst>
          </p:cNvPr>
          <p:cNvSpPr>
            <a:spLocks noGrp="1"/>
          </p:cNvSpPr>
          <p:nvPr>
            <p:ph type="title"/>
          </p:nvPr>
        </p:nvSpPr>
        <p:spPr/>
        <p:txBody>
          <a:bodyPr/>
          <a:lstStyle/>
          <a:p>
            <a:r>
              <a:rPr lang="en-US" dirty="0"/>
              <a:t>Data wrangling operations</a:t>
            </a:r>
          </a:p>
        </p:txBody>
      </p:sp>
      <p:sp>
        <p:nvSpPr>
          <p:cNvPr id="3" name="Content Placeholder 2">
            <a:extLst>
              <a:ext uri="{FF2B5EF4-FFF2-40B4-BE49-F238E27FC236}">
                <a16:creationId xmlns:a16="http://schemas.microsoft.com/office/drawing/2014/main" id="{071F915C-0A0A-9B22-7647-1D5961529D57}"/>
              </a:ext>
            </a:extLst>
          </p:cNvPr>
          <p:cNvSpPr>
            <a:spLocks noGrp="1"/>
          </p:cNvSpPr>
          <p:nvPr>
            <p:ph idx="1"/>
          </p:nvPr>
        </p:nvSpPr>
        <p:spPr>
          <a:xfrm>
            <a:off x="838201" y="1825625"/>
            <a:ext cx="6708494" cy="4351338"/>
          </a:xfrm>
        </p:spPr>
        <p:txBody>
          <a:bodyPr>
            <a:normAutofit fontScale="92500" lnSpcReduction="10000"/>
          </a:bodyPr>
          <a:lstStyle/>
          <a:p>
            <a:r>
              <a:rPr lang="en-US" dirty="0"/>
              <a:t>Filtering data</a:t>
            </a:r>
          </a:p>
          <a:p>
            <a:pPr lvl="1"/>
            <a:r>
              <a:rPr lang="en-US" dirty="0"/>
              <a:t>Remove specific observations, by column or row</a:t>
            </a:r>
          </a:p>
          <a:p>
            <a:r>
              <a:rPr lang="en-US" dirty="0"/>
              <a:t>Merging/matching data from various sources</a:t>
            </a:r>
          </a:p>
          <a:p>
            <a:pPr lvl="1"/>
            <a:r>
              <a:rPr lang="en-US" dirty="0"/>
              <a:t>Join data by common id(s) in various ways (more on next slides)</a:t>
            </a:r>
          </a:p>
          <a:p>
            <a:pPr lvl="1"/>
            <a:r>
              <a:rPr lang="en-US" dirty="0">
                <a:hlinkClick r:id="rId2"/>
              </a:rPr>
              <a:t>https://dplyr.tidyverse.org/articles/two-table.html</a:t>
            </a:r>
            <a:r>
              <a:rPr lang="en-US" dirty="0"/>
              <a:t> </a:t>
            </a:r>
          </a:p>
          <a:p>
            <a:r>
              <a:rPr lang="en-US" dirty="0"/>
              <a:t>Other wrangling</a:t>
            </a:r>
          </a:p>
          <a:p>
            <a:pPr lvl="1"/>
            <a:r>
              <a:rPr lang="en-US" dirty="0"/>
              <a:t>Feature engineering</a:t>
            </a:r>
          </a:p>
          <a:p>
            <a:pPr lvl="2"/>
            <a:r>
              <a:rPr lang="en-US" dirty="0"/>
              <a:t>E.g., Add ‘features’ of date as new columns (e.g., what is day of week for 10/13/2020)</a:t>
            </a:r>
          </a:p>
          <a:p>
            <a:endParaRPr lang="en-US" dirty="0"/>
          </a:p>
        </p:txBody>
      </p:sp>
      <p:pic>
        <p:nvPicPr>
          <p:cNvPr id="4" name="Picture 2">
            <a:extLst>
              <a:ext uri="{FF2B5EF4-FFF2-40B4-BE49-F238E27FC236}">
                <a16:creationId xmlns:a16="http://schemas.microsoft.com/office/drawing/2014/main" id="{6F894A14-1313-086C-FF56-40872C1E0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4945" y="0"/>
            <a:ext cx="3804735" cy="38047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0C939333-EAA7-4C51-BAA0-FDE2054D3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8567" y="3220510"/>
            <a:ext cx="3637490" cy="363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416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C2B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Orientation to Python, </a:t>
            </a:r>
            <a:r>
              <a:rPr lang="en-US" sz="4800" b="1" dirty="0" err="1">
                <a:solidFill>
                  <a:schemeClr val="tx1"/>
                </a:solidFill>
              </a:rPr>
              <a:t>Jupyter</a:t>
            </a:r>
            <a:r>
              <a:rPr lang="en-US" sz="4800" b="1" dirty="0">
                <a:solidFill>
                  <a:schemeClr val="tx1"/>
                </a:solidFill>
              </a:rPr>
              <a:t> Notebooks, Google </a:t>
            </a:r>
            <a:r>
              <a:rPr lang="en-US" sz="4800" b="1" dirty="0" err="1">
                <a:solidFill>
                  <a:schemeClr val="tx1"/>
                </a:solidFill>
              </a:rPr>
              <a:t>Colab</a:t>
            </a:r>
            <a:endParaRPr lang="en-US" sz="4800" b="1" dirty="0">
              <a:solidFill>
                <a:schemeClr val="tx1"/>
              </a:solidFill>
            </a:endParaRPr>
          </a:p>
        </p:txBody>
      </p:sp>
      <p:sp>
        <p:nvSpPr>
          <p:cNvPr id="4" name="Rectangle 3">
            <a:extLst>
              <a:ext uri="{FF2B5EF4-FFF2-40B4-BE49-F238E27FC236}">
                <a16:creationId xmlns:a16="http://schemas.microsoft.com/office/drawing/2014/main" id="{D3D300EA-9A54-E43F-ED9E-7E7CEF4711EE}"/>
              </a:ext>
            </a:extLst>
          </p:cNvPr>
          <p:cNvSpPr/>
          <p:nvPr/>
        </p:nvSpPr>
        <p:spPr>
          <a:xfrm>
            <a:off x="1321443" y="4606723"/>
            <a:ext cx="9549113" cy="133108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Interactive Live Coding Segment Begins In 6 Slides!</a:t>
            </a:r>
          </a:p>
        </p:txBody>
      </p:sp>
    </p:spTree>
    <p:extLst>
      <p:ext uri="{BB962C8B-B14F-4D97-AF65-F5344CB8AC3E}">
        <p14:creationId xmlns:p14="http://schemas.microsoft.com/office/powerpoint/2010/main" val="168442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544E-5BA8-9908-010C-E3305D570C30}"/>
              </a:ext>
            </a:extLst>
          </p:cNvPr>
          <p:cNvSpPr>
            <a:spLocks noGrp="1"/>
          </p:cNvSpPr>
          <p:nvPr>
            <p:ph type="title"/>
          </p:nvPr>
        </p:nvSpPr>
        <p:spPr/>
        <p:txBody>
          <a:bodyPr/>
          <a:lstStyle/>
          <a:p>
            <a:r>
              <a:rPr lang="en-US" dirty="0"/>
              <a:t>What is Python? </a:t>
            </a:r>
            <a:r>
              <a:rPr lang="en-US" dirty="0" err="1"/>
              <a:t>Jupyter</a:t>
            </a:r>
            <a:r>
              <a:rPr lang="en-US" dirty="0"/>
              <a:t> Notebooks?</a:t>
            </a:r>
          </a:p>
        </p:txBody>
      </p:sp>
      <p:sp>
        <p:nvSpPr>
          <p:cNvPr id="3" name="Content Placeholder 2">
            <a:extLst>
              <a:ext uri="{FF2B5EF4-FFF2-40B4-BE49-F238E27FC236}">
                <a16:creationId xmlns:a16="http://schemas.microsoft.com/office/drawing/2014/main" id="{2BD260CE-EA02-A93E-1BB8-5310BA321576}"/>
              </a:ext>
            </a:extLst>
          </p:cNvPr>
          <p:cNvSpPr>
            <a:spLocks noGrp="1"/>
          </p:cNvSpPr>
          <p:nvPr>
            <p:ph idx="1"/>
          </p:nvPr>
        </p:nvSpPr>
        <p:spPr/>
        <p:txBody>
          <a:bodyPr>
            <a:normAutofit lnSpcReduction="10000"/>
          </a:bodyPr>
          <a:lstStyle/>
          <a:p>
            <a:r>
              <a:rPr lang="en-US" b="1" dirty="0"/>
              <a:t>What is Python?</a:t>
            </a:r>
          </a:p>
          <a:p>
            <a:pPr lvl="1"/>
            <a:r>
              <a:rPr lang="en-US" dirty="0"/>
              <a:t>Python: High-level programming language</a:t>
            </a:r>
          </a:p>
          <a:p>
            <a:pPr lvl="1"/>
            <a:r>
              <a:rPr lang="en-US" dirty="0"/>
              <a:t>Versatile: Popular for data analysis, web development, machine learning and AI</a:t>
            </a:r>
          </a:p>
          <a:p>
            <a:pPr lvl="1"/>
            <a:r>
              <a:rPr lang="en-US" dirty="0"/>
              <a:t>Easy to learn</a:t>
            </a:r>
          </a:p>
          <a:p>
            <a:pPr lvl="1"/>
            <a:endParaRPr lang="en-US" b="1" dirty="0"/>
          </a:p>
          <a:p>
            <a:r>
              <a:rPr lang="en-US" b="1" dirty="0"/>
              <a:t>What is </a:t>
            </a:r>
            <a:r>
              <a:rPr lang="en-US" b="1" dirty="0" err="1"/>
              <a:t>Jupyter</a:t>
            </a:r>
            <a:r>
              <a:rPr lang="en-US" b="1" dirty="0"/>
              <a:t> Notebooks?</a:t>
            </a:r>
          </a:p>
          <a:p>
            <a:pPr lvl="1"/>
            <a:r>
              <a:rPr lang="en-US" dirty="0"/>
              <a:t>Interactive documents: Combines code, text, and visualizations</a:t>
            </a:r>
          </a:p>
          <a:p>
            <a:pPr lvl="1"/>
            <a:r>
              <a:rPr lang="en-US" dirty="0"/>
              <a:t>Ideal for data exploration and analysis</a:t>
            </a:r>
          </a:p>
          <a:p>
            <a:pPr lvl="1"/>
            <a:r>
              <a:rPr lang="en-US" dirty="0"/>
              <a:t>Supports multiple programming languages</a:t>
            </a:r>
          </a:p>
          <a:p>
            <a:pPr lvl="1"/>
            <a:r>
              <a:rPr lang="en-US" dirty="0"/>
              <a:t>Popular among data scientists and researchers</a:t>
            </a:r>
          </a:p>
        </p:txBody>
      </p:sp>
    </p:spTree>
    <p:extLst>
      <p:ext uri="{BB962C8B-B14F-4D97-AF65-F5344CB8AC3E}">
        <p14:creationId xmlns:p14="http://schemas.microsoft.com/office/powerpoint/2010/main" val="370727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CDD5D-25F4-54E8-A051-505E0EBC18B3}"/>
              </a:ext>
            </a:extLst>
          </p:cNvPr>
          <p:cNvSpPr>
            <a:spLocks noGrp="1"/>
          </p:cNvSpPr>
          <p:nvPr>
            <p:ph type="title"/>
          </p:nvPr>
        </p:nvSpPr>
        <p:spPr/>
        <p:txBody>
          <a:bodyPr/>
          <a:lstStyle/>
          <a:p>
            <a:r>
              <a:rPr lang="en-US" dirty="0"/>
              <a:t>What can you build with Python?</a:t>
            </a:r>
          </a:p>
        </p:txBody>
      </p:sp>
      <p:sp>
        <p:nvSpPr>
          <p:cNvPr id="3" name="Content Placeholder 2">
            <a:extLst>
              <a:ext uri="{FF2B5EF4-FFF2-40B4-BE49-F238E27FC236}">
                <a16:creationId xmlns:a16="http://schemas.microsoft.com/office/drawing/2014/main" id="{081D217C-AB24-DCCA-908C-B75E9DB10C0F}"/>
              </a:ext>
            </a:extLst>
          </p:cNvPr>
          <p:cNvSpPr>
            <a:spLocks noGrp="1"/>
          </p:cNvSpPr>
          <p:nvPr>
            <p:ph idx="1"/>
          </p:nvPr>
        </p:nvSpPr>
        <p:spPr>
          <a:xfrm>
            <a:off x="838200" y="1825625"/>
            <a:ext cx="4120166" cy="4351338"/>
          </a:xfrm>
        </p:spPr>
        <p:txBody>
          <a:bodyPr/>
          <a:lstStyle/>
          <a:p>
            <a:r>
              <a:rPr lang="en-US" dirty="0"/>
              <a:t>Websites</a:t>
            </a:r>
          </a:p>
          <a:p>
            <a:r>
              <a:rPr lang="en-US" dirty="0"/>
              <a:t>Mobile and desktop apps</a:t>
            </a:r>
          </a:p>
          <a:p>
            <a:r>
              <a:rPr lang="en-US" dirty="0"/>
              <a:t>Machine learning models</a:t>
            </a:r>
          </a:p>
          <a:p>
            <a:r>
              <a:rPr lang="en-US" dirty="0"/>
              <a:t>Bots: Chat Bot, Discord Bot</a:t>
            </a:r>
          </a:p>
          <a:p>
            <a:r>
              <a:rPr lang="en-US" dirty="0"/>
              <a:t>Dashboards</a:t>
            </a:r>
          </a:p>
          <a:p>
            <a:r>
              <a:rPr lang="en-US" b="1" u="sng" dirty="0"/>
              <a:t>Data science</a:t>
            </a:r>
          </a:p>
          <a:p>
            <a:endParaRPr lang="en-US" dirty="0"/>
          </a:p>
        </p:txBody>
      </p:sp>
      <p:sp>
        <p:nvSpPr>
          <p:cNvPr id="6" name="TextBox 5">
            <a:extLst>
              <a:ext uri="{FF2B5EF4-FFF2-40B4-BE49-F238E27FC236}">
                <a16:creationId xmlns:a16="http://schemas.microsoft.com/office/drawing/2014/main" id="{D46E2D7D-4356-E321-A16F-9D4BBB52F3B6}"/>
              </a:ext>
            </a:extLst>
          </p:cNvPr>
          <p:cNvSpPr txBox="1"/>
          <p:nvPr/>
        </p:nvSpPr>
        <p:spPr>
          <a:xfrm>
            <a:off x="6096000" y="5167312"/>
            <a:ext cx="5087988" cy="923330"/>
          </a:xfrm>
          <a:prstGeom prst="rect">
            <a:avLst/>
          </a:prstGeom>
          <a:noFill/>
        </p:spPr>
        <p:txBody>
          <a:bodyPr wrap="square" rtlCol="0">
            <a:spAutoFit/>
          </a:bodyPr>
          <a:lstStyle/>
          <a:p>
            <a:r>
              <a:rPr lang="en-US" dirty="0"/>
              <a:t>An example of Getting Started with </a:t>
            </a:r>
            <a:r>
              <a:rPr lang="en-US" dirty="0" err="1"/>
              <a:t>Streamlit</a:t>
            </a:r>
            <a:r>
              <a:rPr lang="en-US" dirty="0"/>
              <a:t>, a popular Python library for writing dashboards and other web apps: </a:t>
            </a:r>
            <a:r>
              <a:rPr lang="en-US" dirty="0">
                <a:hlinkClick r:id="rId3"/>
              </a:rPr>
              <a:t>https://streamlit.io/</a:t>
            </a:r>
            <a:r>
              <a:rPr lang="en-US" dirty="0"/>
              <a:t> </a:t>
            </a:r>
          </a:p>
        </p:txBody>
      </p:sp>
      <p:pic>
        <p:nvPicPr>
          <p:cNvPr id="7" name="Picture 6">
            <a:extLst>
              <a:ext uri="{FF2B5EF4-FFF2-40B4-BE49-F238E27FC236}">
                <a16:creationId xmlns:a16="http://schemas.microsoft.com/office/drawing/2014/main" id="{F1DD0104-9E97-F900-CAD8-51E57E8CFB66}"/>
              </a:ext>
            </a:extLst>
          </p:cNvPr>
          <p:cNvPicPr>
            <a:picLocks noChangeAspect="1"/>
          </p:cNvPicPr>
          <p:nvPr/>
        </p:nvPicPr>
        <p:blipFill>
          <a:blip r:embed="rId4"/>
          <a:stretch>
            <a:fillRect/>
          </a:stretch>
        </p:blipFill>
        <p:spPr>
          <a:xfrm>
            <a:off x="5664439" y="1866768"/>
            <a:ext cx="5951110" cy="3124463"/>
          </a:xfrm>
          <a:prstGeom prst="rect">
            <a:avLst/>
          </a:prstGeom>
        </p:spPr>
      </p:pic>
    </p:spTree>
    <p:extLst>
      <p:ext uri="{BB962C8B-B14F-4D97-AF65-F5344CB8AC3E}">
        <p14:creationId xmlns:p14="http://schemas.microsoft.com/office/powerpoint/2010/main" val="3139208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544E-5BA8-9908-010C-E3305D570C30}"/>
              </a:ext>
            </a:extLst>
          </p:cNvPr>
          <p:cNvSpPr>
            <a:spLocks noGrp="1"/>
          </p:cNvSpPr>
          <p:nvPr>
            <p:ph type="title"/>
          </p:nvPr>
        </p:nvSpPr>
        <p:spPr/>
        <p:txBody>
          <a:bodyPr/>
          <a:lstStyle/>
          <a:p>
            <a:r>
              <a:rPr lang="en-US" dirty="0"/>
              <a:t>What are Python libraries?</a:t>
            </a:r>
          </a:p>
        </p:txBody>
      </p:sp>
      <p:sp>
        <p:nvSpPr>
          <p:cNvPr id="3" name="Content Placeholder 2">
            <a:extLst>
              <a:ext uri="{FF2B5EF4-FFF2-40B4-BE49-F238E27FC236}">
                <a16:creationId xmlns:a16="http://schemas.microsoft.com/office/drawing/2014/main" id="{2BD260CE-EA02-A93E-1BB8-5310BA321576}"/>
              </a:ext>
            </a:extLst>
          </p:cNvPr>
          <p:cNvSpPr>
            <a:spLocks noGrp="1"/>
          </p:cNvSpPr>
          <p:nvPr>
            <p:ph idx="1"/>
          </p:nvPr>
        </p:nvSpPr>
        <p:spPr>
          <a:xfrm>
            <a:off x="838200" y="1825625"/>
            <a:ext cx="6404332" cy="4351338"/>
          </a:xfrm>
        </p:spPr>
        <p:txBody>
          <a:bodyPr>
            <a:normAutofit lnSpcReduction="10000"/>
          </a:bodyPr>
          <a:lstStyle/>
          <a:p>
            <a:r>
              <a:rPr lang="en-US" b="1" dirty="0"/>
              <a:t>Libraries of code to accomplish specific functions</a:t>
            </a:r>
          </a:p>
          <a:p>
            <a:pPr lvl="1"/>
            <a:r>
              <a:rPr lang="en-US" dirty="0"/>
              <a:t>e.g., data viz, machine learning, data wrangling, compute effect sizes</a:t>
            </a:r>
            <a:endParaRPr lang="en-US" b="1" dirty="0"/>
          </a:p>
          <a:p>
            <a:endParaRPr lang="en-US" b="1" dirty="0"/>
          </a:p>
          <a:p>
            <a:r>
              <a:rPr lang="en-US" b="1" dirty="0"/>
              <a:t>Think of `pip` as an equivalent to iOS App Store, or Google Play Store</a:t>
            </a:r>
          </a:p>
          <a:p>
            <a:pPr lvl="1"/>
            <a:r>
              <a:rPr lang="en-US" dirty="0"/>
              <a:t>CRAN is where you download published R packages (directly from R, RStudio)</a:t>
            </a:r>
          </a:p>
          <a:p>
            <a:pPr lvl="1"/>
            <a:r>
              <a:rPr lang="en-US" dirty="0"/>
              <a:t>pip is where you download published Python packages</a:t>
            </a:r>
            <a:endParaRPr lang="en-US" b="1" dirty="0"/>
          </a:p>
          <a:p>
            <a:endParaRPr lang="en-US" dirty="0"/>
          </a:p>
        </p:txBody>
      </p:sp>
      <p:pic>
        <p:nvPicPr>
          <p:cNvPr id="6150" name="Picture 6">
            <a:extLst>
              <a:ext uri="{FF2B5EF4-FFF2-40B4-BE49-F238E27FC236}">
                <a16:creationId xmlns:a16="http://schemas.microsoft.com/office/drawing/2014/main" id="{1910F94D-16A9-4084-3123-9928E924B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1515" y="1825625"/>
            <a:ext cx="38100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3865A30-4C60-DF09-9B5A-482125C50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1515" y="3151188"/>
            <a:ext cx="3810000" cy="113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981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544E-5BA8-9908-010C-E3305D570C30}"/>
              </a:ext>
            </a:extLst>
          </p:cNvPr>
          <p:cNvSpPr>
            <a:spLocks noGrp="1"/>
          </p:cNvSpPr>
          <p:nvPr>
            <p:ph type="title"/>
          </p:nvPr>
        </p:nvSpPr>
        <p:spPr/>
        <p:txBody>
          <a:bodyPr/>
          <a:lstStyle/>
          <a:p>
            <a:r>
              <a:rPr lang="en-US" dirty="0"/>
              <a:t>What are Virtual Environments?</a:t>
            </a:r>
          </a:p>
        </p:txBody>
      </p:sp>
      <p:sp>
        <p:nvSpPr>
          <p:cNvPr id="3" name="Content Placeholder 2">
            <a:extLst>
              <a:ext uri="{FF2B5EF4-FFF2-40B4-BE49-F238E27FC236}">
                <a16:creationId xmlns:a16="http://schemas.microsoft.com/office/drawing/2014/main" id="{2BD260CE-EA02-A93E-1BB8-5310BA321576}"/>
              </a:ext>
            </a:extLst>
          </p:cNvPr>
          <p:cNvSpPr>
            <a:spLocks noGrp="1"/>
          </p:cNvSpPr>
          <p:nvPr>
            <p:ph idx="1"/>
          </p:nvPr>
        </p:nvSpPr>
        <p:spPr>
          <a:xfrm>
            <a:off x="657896" y="1838504"/>
            <a:ext cx="4068651" cy="4351338"/>
          </a:xfrm>
        </p:spPr>
        <p:txBody>
          <a:bodyPr>
            <a:normAutofit/>
          </a:bodyPr>
          <a:lstStyle/>
          <a:p>
            <a:r>
              <a:rPr lang="en-US" b="1" dirty="0"/>
              <a:t>A tool to segment the libraries needed for a project, away from libraries needed for another project</a:t>
            </a:r>
          </a:p>
          <a:p>
            <a:pPr lvl="1"/>
            <a:r>
              <a:rPr lang="en-US" dirty="0"/>
              <a:t>e.g., library A version 1.0 may be needed for Project A, but library A version 2.0 may be needed for Project B</a:t>
            </a:r>
          </a:p>
          <a:p>
            <a:endParaRPr lang="en-US" b="1" dirty="0"/>
          </a:p>
          <a:p>
            <a:endParaRPr lang="en-US" b="1" dirty="0"/>
          </a:p>
          <a:p>
            <a:endParaRPr lang="en-US" dirty="0"/>
          </a:p>
        </p:txBody>
      </p:sp>
      <p:pic>
        <p:nvPicPr>
          <p:cNvPr id="2050" name="Picture 2" descr="A Complete Guide to Python Virtual Environments (2022) – Dataquest">
            <a:extLst>
              <a:ext uri="{FF2B5EF4-FFF2-40B4-BE49-F238E27FC236}">
                <a16:creationId xmlns:a16="http://schemas.microsoft.com/office/drawing/2014/main" id="{773BA68B-7B45-5282-D3E0-7CE9C87F64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92"/>
          <a:stretch/>
        </p:blipFill>
        <p:spPr bwMode="auto">
          <a:xfrm>
            <a:off x="4945487" y="2291307"/>
            <a:ext cx="7040451" cy="3445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597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A9343-94ED-4460-45DE-C58AF0BF85CA}"/>
              </a:ext>
            </a:extLst>
          </p:cNvPr>
          <p:cNvSpPr>
            <a:spLocks noGrp="1"/>
          </p:cNvSpPr>
          <p:nvPr>
            <p:ph type="title"/>
          </p:nvPr>
        </p:nvSpPr>
        <p:spPr/>
        <p:txBody>
          <a:bodyPr/>
          <a:lstStyle/>
          <a:p>
            <a:r>
              <a:rPr lang="en-US" dirty="0"/>
              <a:t>Workshop Materials &amp; Required Software</a:t>
            </a:r>
          </a:p>
        </p:txBody>
      </p:sp>
      <p:sp>
        <p:nvSpPr>
          <p:cNvPr id="3" name="Content Placeholder 2">
            <a:extLst>
              <a:ext uri="{FF2B5EF4-FFF2-40B4-BE49-F238E27FC236}">
                <a16:creationId xmlns:a16="http://schemas.microsoft.com/office/drawing/2014/main" id="{3A02AC26-BD4D-E9D8-E7E6-AAFC33F17895}"/>
              </a:ext>
            </a:extLst>
          </p:cNvPr>
          <p:cNvSpPr>
            <a:spLocks noGrp="1"/>
          </p:cNvSpPr>
          <p:nvPr>
            <p:ph idx="1"/>
          </p:nvPr>
        </p:nvSpPr>
        <p:spPr>
          <a:xfrm>
            <a:off x="838200" y="1825625"/>
            <a:ext cx="5886691" cy="4351338"/>
          </a:xfrm>
        </p:spPr>
        <p:txBody>
          <a:bodyPr>
            <a:normAutofit/>
          </a:bodyPr>
          <a:lstStyle/>
          <a:p>
            <a:r>
              <a:rPr lang="en-US" dirty="0"/>
              <a:t>All slides, code, and recordings will be made available at the website listed below, as well as </a:t>
            </a:r>
            <a:r>
              <a:rPr lang="en-US" dirty="0" err="1"/>
              <a:t>Github</a:t>
            </a:r>
            <a:endParaRPr lang="en-US" dirty="0"/>
          </a:p>
          <a:p>
            <a:pPr lvl="1"/>
            <a:r>
              <a:rPr lang="en-US" dirty="0"/>
              <a:t>Code &amp; Slides</a:t>
            </a:r>
          </a:p>
          <a:p>
            <a:pPr lvl="2"/>
            <a:r>
              <a:rPr lang="en-US" dirty="0">
                <a:hlinkClick r:id="rId2"/>
              </a:rPr>
              <a:t>https://github.com/nelsonroque/contextlab_reproduciblescience_workshops</a:t>
            </a:r>
            <a:r>
              <a:rPr lang="en-US" dirty="0"/>
              <a:t> </a:t>
            </a:r>
          </a:p>
          <a:p>
            <a:pPr lvl="1"/>
            <a:r>
              <a:rPr lang="en-US" dirty="0"/>
              <a:t>Textbook</a:t>
            </a:r>
          </a:p>
          <a:p>
            <a:pPr lvl="2"/>
            <a:r>
              <a:rPr lang="en-US" dirty="0">
                <a:hlinkClick r:id="rId3"/>
              </a:rPr>
              <a:t>https://nelsonroque.github.io/contextlab_introdatascience_webcourse/</a:t>
            </a:r>
            <a:r>
              <a:rPr lang="en-US" dirty="0"/>
              <a:t> </a:t>
            </a:r>
            <a:endParaRPr lang="en-US" dirty="0">
              <a:highlight>
                <a:srgbClr val="FFFF00"/>
              </a:highlight>
            </a:endParaRPr>
          </a:p>
        </p:txBody>
      </p:sp>
      <p:pic>
        <p:nvPicPr>
          <p:cNvPr id="4" name="Picture 2" descr="Google Colab">
            <a:extLst>
              <a:ext uri="{FF2B5EF4-FFF2-40B4-BE49-F238E27FC236}">
                <a16:creationId xmlns:a16="http://schemas.microsoft.com/office/drawing/2014/main" id="{ED1CFFCA-A24E-DCE9-D22D-0D0B629B4F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2792" y="1825625"/>
            <a:ext cx="4368800" cy="1866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E40A05-F6E5-1314-C487-059FB36F6DFE}"/>
              </a:ext>
            </a:extLst>
          </p:cNvPr>
          <p:cNvSpPr txBox="1"/>
          <p:nvPr/>
        </p:nvSpPr>
        <p:spPr>
          <a:xfrm>
            <a:off x="7170517" y="3827462"/>
            <a:ext cx="4485189" cy="2585323"/>
          </a:xfrm>
          <a:prstGeom prst="rect">
            <a:avLst/>
          </a:prstGeom>
          <a:noFill/>
        </p:spPr>
        <p:txBody>
          <a:bodyPr wrap="square">
            <a:spAutoFit/>
          </a:bodyPr>
          <a:lstStyle/>
          <a:p>
            <a:pPr marL="285750" indent="-285750">
              <a:buFont typeface="Arial" panose="020B0604020202020204" pitchFamily="34" charset="0"/>
              <a:buChar char="•"/>
            </a:pPr>
            <a:r>
              <a:rPr lang="en-US" dirty="0"/>
              <a:t>Cloud-based Python environment</a:t>
            </a:r>
          </a:p>
          <a:p>
            <a:pPr marL="285750" indent="-285750">
              <a:buFont typeface="Arial" panose="020B0604020202020204" pitchFamily="34" charset="0"/>
              <a:buChar char="•"/>
            </a:pPr>
            <a:r>
              <a:rPr lang="en-US" dirty="0"/>
              <a:t>Provides free GPU and TPU resources</a:t>
            </a:r>
          </a:p>
          <a:p>
            <a:pPr marL="285750" indent="-285750">
              <a:buFont typeface="Arial" panose="020B0604020202020204" pitchFamily="34" charset="0"/>
              <a:buChar char="•"/>
            </a:pPr>
            <a:r>
              <a:rPr lang="en-US" dirty="0" err="1"/>
              <a:t>Jupyter</a:t>
            </a:r>
            <a:r>
              <a:rPr lang="en-US" dirty="0"/>
              <a:t> Notebook integration</a:t>
            </a:r>
          </a:p>
          <a:p>
            <a:pPr marL="285750" indent="-285750">
              <a:buFont typeface="Arial" panose="020B0604020202020204" pitchFamily="34" charset="0"/>
              <a:buChar char="•"/>
            </a:pPr>
            <a:r>
              <a:rPr lang="en-US" dirty="0"/>
              <a:t>Real-time collaboration</a:t>
            </a:r>
          </a:p>
          <a:p>
            <a:pPr marL="285750" indent="-285750">
              <a:buFont typeface="Arial" panose="020B0604020202020204" pitchFamily="34" charset="0"/>
              <a:buChar char="•"/>
            </a:pPr>
            <a:r>
              <a:rPr lang="en-US" dirty="0"/>
              <a:t>Accessible from any device</a:t>
            </a:r>
          </a:p>
          <a:p>
            <a:pPr marL="285750" indent="-285750">
              <a:buFont typeface="Arial" panose="020B0604020202020204" pitchFamily="34" charset="0"/>
              <a:buChar char="•"/>
            </a:pPr>
            <a:r>
              <a:rPr lang="en-US" dirty="0"/>
              <a:t>Integrated with Google Drive</a:t>
            </a:r>
          </a:p>
          <a:p>
            <a:pPr marL="285750" indent="-285750">
              <a:buFont typeface="Arial" panose="020B0604020202020204" pitchFamily="34" charset="0"/>
              <a:buChar char="•"/>
            </a:pPr>
            <a:r>
              <a:rPr lang="en-US" dirty="0"/>
              <a:t>Supports rich text and media</a:t>
            </a:r>
          </a:p>
          <a:p>
            <a:pPr marL="285750" indent="-285750">
              <a:buFont typeface="Arial" panose="020B0604020202020204" pitchFamily="34" charset="0"/>
              <a:buChar char="•"/>
            </a:pPr>
            <a:r>
              <a:rPr lang="en-US" dirty="0"/>
              <a:t>Pre-installed popular libraries</a:t>
            </a:r>
          </a:p>
          <a:p>
            <a:pPr marL="285750" indent="-285750">
              <a:buFont typeface="Arial" panose="020B0604020202020204" pitchFamily="34" charset="0"/>
              <a:buChar char="•"/>
            </a:pPr>
            <a:r>
              <a:rPr lang="en-US" dirty="0"/>
              <a:t>Ideal for data science and ML</a:t>
            </a:r>
          </a:p>
        </p:txBody>
      </p:sp>
    </p:spTree>
    <p:extLst>
      <p:ext uri="{BB962C8B-B14F-4D97-AF65-F5344CB8AC3E}">
        <p14:creationId xmlns:p14="http://schemas.microsoft.com/office/powerpoint/2010/main" val="3363411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D55CC-D847-3D45-CDCA-40D56E59FE58}"/>
              </a:ext>
            </a:extLst>
          </p:cNvPr>
          <p:cNvSpPr>
            <a:spLocks noGrp="1"/>
          </p:cNvSpPr>
          <p:nvPr>
            <p:ph type="title"/>
          </p:nvPr>
        </p:nvSpPr>
        <p:spPr/>
        <p:txBody>
          <a:bodyPr/>
          <a:lstStyle/>
          <a:p>
            <a:r>
              <a:rPr lang="en-US" dirty="0"/>
              <a:t>Basic data types &amp; structures</a:t>
            </a:r>
          </a:p>
        </p:txBody>
      </p:sp>
      <p:sp>
        <p:nvSpPr>
          <p:cNvPr id="3" name="Content Placeholder 2">
            <a:extLst>
              <a:ext uri="{FF2B5EF4-FFF2-40B4-BE49-F238E27FC236}">
                <a16:creationId xmlns:a16="http://schemas.microsoft.com/office/drawing/2014/main" id="{076B3425-7277-8524-981F-BD10926D6E8D}"/>
              </a:ext>
            </a:extLst>
          </p:cNvPr>
          <p:cNvSpPr>
            <a:spLocks noGrp="1"/>
          </p:cNvSpPr>
          <p:nvPr>
            <p:ph idx="1"/>
          </p:nvPr>
        </p:nvSpPr>
        <p:spPr/>
        <p:txBody>
          <a:bodyPr>
            <a:noAutofit/>
          </a:bodyPr>
          <a:lstStyle/>
          <a:p>
            <a:pPr>
              <a:lnSpc>
                <a:spcPct val="120000"/>
              </a:lnSpc>
            </a:pPr>
            <a:r>
              <a:rPr lang="en-US" sz="2000" b="1" dirty="0"/>
              <a:t>Integers (int): </a:t>
            </a:r>
            <a:r>
              <a:rPr lang="en-US" sz="2000" dirty="0"/>
              <a:t>Whole numbers (e.g., -3, 0, 42).</a:t>
            </a:r>
          </a:p>
          <a:p>
            <a:pPr>
              <a:lnSpc>
                <a:spcPct val="120000"/>
              </a:lnSpc>
            </a:pPr>
            <a:r>
              <a:rPr lang="en-US" sz="2000" b="1" dirty="0"/>
              <a:t>Floating-Point Numbers (float): </a:t>
            </a:r>
            <a:r>
              <a:rPr lang="en-US" sz="2000" dirty="0"/>
              <a:t>Numbers with decimal points (e.g., 3.14, -0.001).</a:t>
            </a:r>
          </a:p>
          <a:p>
            <a:pPr>
              <a:lnSpc>
                <a:spcPct val="120000"/>
              </a:lnSpc>
            </a:pPr>
            <a:r>
              <a:rPr lang="en-US" sz="2000" b="1" dirty="0"/>
              <a:t>Strings (str): </a:t>
            </a:r>
            <a:r>
              <a:rPr lang="en-US" sz="2000" dirty="0"/>
              <a:t>Text enclosed in quotes (e.g., "Hello, World!", 'Python').</a:t>
            </a:r>
          </a:p>
          <a:p>
            <a:pPr>
              <a:lnSpc>
                <a:spcPct val="120000"/>
              </a:lnSpc>
            </a:pPr>
            <a:r>
              <a:rPr lang="en-US" sz="2000" b="1" dirty="0"/>
              <a:t>Booleans (bool): </a:t>
            </a:r>
            <a:r>
              <a:rPr lang="en-US" sz="2000" dirty="0"/>
              <a:t>Represents True or False.</a:t>
            </a:r>
          </a:p>
          <a:p>
            <a:pPr>
              <a:lnSpc>
                <a:spcPct val="120000"/>
              </a:lnSpc>
            </a:pPr>
            <a:r>
              <a:rPr lang="en-US" sz="2000" b="1" dirty="0"/>
              <a:t>Lists (list): </a:t>
            </a:r>
            <a:r>
              <a:rPr lang="en-US" sz="2000" dirty="0"/>
              <a:t>Ordered collections of items (e.g., [1, 2, 3]).</a:t>
            </a:r>
          </a:p>
          <a:p>
            <a:pPr>
              <a:lnSpc>
                <a:spcPct val="120000"/>
              </a:lnSpc>
            </a:pPr>
            <a:r>
              <a:rPr lang="en-US" sz="2000" b="1" dirty="0"/>
              <a:t>Tuples (tuple): </a:t>
            </a:r>
            <a:r>
              <a:rPr lang="en-US" sz="2000" dirty="0"/>
              <a:t>Immutable ordered collections (e.g., (1, 2, 3)).</a:t>
            </a:r>
          </a:p>
          <a:p>
            <a:pPr>
              <a:lnSpc>
                <a:spcPct val="120000"/>
              </a:lnSpc>
            </a:pPr>
            <a:r>
              <a:rPr lang="en-US" sz="2000" b="1" dirty="0"/>
              <a:t>Dictionaries (</a:t>
            </a:r>
            <a:r>
              <a:rPr lang="en-US" sz="2000" b="1" dirty="0" err="1"/>
              <a:t>dict</a:t>
            </a:r>
            <a:r>
              <a:rPr lang="en-US" sz="2000" b="1" dirty="0"/>
              <a:t>): </a:t>
            </a:r>
            <a:r>
              <a:rPr lang="en-US" sz="2000" dirty="0"/>
              <a:t>Key-value pairs (e.g., {"name": "John", "age": 30}).</a:t>
            </a:r>
          </a:p>
          <a:p>
            <a:pPr>
              <a:lnSpc>
                <a:spcPct val="120000"/>
              </a:lnSpc>
            </a:pPr>
            <a:r>
              <a:rPr lang="en-US" sz="2000" b="1" dirty="0"/>
              <a:t>Sets (set): </a:t>
            </a:r>
            <a:r>
              <a:rPr lang="en-US" sz="2000" dirty="0"/>
              <a:t>Unique, unordered collections (e.g., {1, 2, 3}).</a:t>
            </a:r>
          </a:p>
          <a:p>
            <a:pPr>
              <a:lnSpc>
                <a:spcPct val="120000"/>
              </a:lnSpc>
            </a:pPr>
            <a:r>
              <a:rPr lang="en-US" sz="2000" b="1" dirty="0" err="1"/>
              <a:t>NoneType</a:t>
            </a:r>
            <a:r>
              <a:rPr lang="en-US" sz="2000" b="1" dirty="0"/>
              <a:t> (None): </a:t>
            </a:r>
            <a:r>
              <a:rPr lang="en-US" sz="2000" dirty="0"/>
              <a:t>Represents the absence of a value.</a:t>
            </a:r>
          </a:p>
        </p:txBody>
      </p:sp>
    </p:spTree>
    <p:extLst>
      <p:ext uri="{BB962C8B-B14F-4D97-AF65-F5344CB8AC3E}">
        <p14:creationId xmlns:p14="http://schemas.microsoft.com/office/powerpoint/2010/main" val="169629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 program&#10;&#10;Description automatically generated">
            <a:extLst>
              <a:ext uri="{FF2B5EF4-FFF2-40B4-BE49-F238E27FC236}">
                <a16:creationId xmlns:a16="http://schemas.microsoft.com/office/drawing/2014/main" id="{8AAABB69-CB4A-AC13-6E78-13CBE0BCEEF5}"/>
              </a:ext>
            </a:extLst>
          </p:cNvPr>
          <p:cNvPicPr>
            <a:picLocks noChangeAspect="1"/>
          </p:cNvPicPr>
          <p:nvPr/>
        </p:nvPicPr>
        <p:blipFill>
          <a:blip r:embed="rId3"/>
          <a:stretch>
            <a:fillRect/>
          </a:stretch>
        </p:blipFill>
        <p:spPr>
          <a:xfrm>
            <a:off x="91614" y="884238"/>
            <a:ext cx="12008771" cy="5904909"/>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525973" y="2457908"/>
            <a:ext cx="1755647" cy="553792"/>
          </a:xfrm>
        </p:spPr>
        <p:txBody>
          <a:bodyPr>
            <a:normAutofit/>
          </a:bodyPr>
          <a:lstStyle/>
          <a:p>
            <a:pPr algn="ctr"/>
            <a:r>
              <a:rPr lang="en-US" sz="3200" b="1" dirty="0">
                <a:solidFill>
                  <a:srgbClr val="FF0000"/>
                </a:solidFill>
              </a:rPr>
              <a:t>Files</a:t>
            </a:r>
            <a:endParaRPr lang="en-US" sz="3200" dirty="0">
              <a:solidFill>
                <a:srgbClr val="FF0000"/>
              </a:solidFill>
            </a:endParaRPr>
          </a:p>
        </p:txBody>
      </p:sp>
      <p:sp>
        <p:nvSpPr>
          <p:cNvPr id="12" name="Rectangle 11">
            <a:extLst>
              <a:ext uri="{FF2B5EF4-FFF2-40B4-BE49-F238E27FC236}">
                <a16:creationId xmlns:a16="http://schemas.microsoft.com/office/drawing/2014/main" id="{4D45EC62-0D18-96D8-A37B-F4E320981091}"/>
              </a:ext>
            </a:extLst>
          </p:cNvPr>
          <p:cNvSpPr/>
          <p:nvPr/>
        </p:nvSpPr>
        <p:spPr>
          <a:xfrm>
            <a:off x="0" y="1254507"/>
            <a:ext cx="2281620" cy="17571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7A297D-5DE6-D427-E3D3-D305FF6FC2E9}"/>
              </a:ext>
            </a:extLst>
          </p:cNvPr>
          <p:cNvSpPr/>
          <p:nvPr/>
        </p:nvSpPr>
        <p:spPr>
          <a:xfrm>
            <a:off x="9025944" y="1098470"/>
            <a:ext cx="2807594" cy="7541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D313D2-F0A0-2AA3-B266-EE6590D79A5E}"/>
              </a:ext>
            </a:extLst>
          </p:cNvPr>
          <p:cNvSpPr txBox="1">
            <a:spLocks/>
          </p:cNvSpPr>
          <p:nvPr/>
        </p:nvSpPr>
        <p:spPr>
          <a:xfrm>
            <a:off x="9025944" y="1198640"/>
            <a:ext cx="1755647" cy="5537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FF0000"/>
                </a:solidFill>
              </a:rPr>
              <a:t>Usage</a:t>
            </a:r>
            <a:endParaRPr lang="en-US" sz="3200" dirty="0">
              <a:solidFill>
                <a:srgbClr val="FF0000"/>
              </a:solidFill>
            </a:endParaRPr>
          </a:p>
        </p:txBody>
      </p:sp>
      <p:sp>
        <p:nvSpPr>
          <p:cNvPr id="10" name="Rectangle 9">
            <a:extLst>
              <a:ext uri="{FF2B5EF4-FFF2-40B4-BE49-F238E27FC236}">
                <a16:creationId xmlns:a16="http://schemas.microsoft.com/office/drawing/2014/main" id="{F8534E25-3AE0-95CD-0F63-E78FF5D39576}"/>
              </a:ext>
            </a:extLst>
          </p:cNvPr>
          <p:cNvSpPr/>
          <p:nvPr/>
        </p:nvSpPr>
        <p:spPr>
          <a:xfrm>
            <a:off x="9161512" y="3011699"/>
            <a:ext cx="2807594" cy="9916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6451F60-A07C-B0DD-4E33-65BFF76A7FAE}"/>
              </a:ext>
            </a:extLst>
          </p:cNvPr>
          <p:cNvSpPr txBox="1">
            <a:spLocks/>
          </p:cNvSpPr>
          <p:nvPr/>
        </p:nvSpPr>
        <p:spPr>
          <a:xfrm>
            <a:off x="9309661" y="3349770"/>
            <a:ext cx="2659445" cy="5537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FF0000"/>
                </a:solidFill>
              </a:rPr>
              <a:t>Cell settings</a:t>
            </a:r>
            <a:endParaRPr lang="en-US" sz="3200" dirty="0">
              <a:solidFill>
                <a:srgbClr val="FF0000"/>
              </a:solidFill>
            </a:endParaRPr>
          </a:p>
        </p:txBody>
      </p:sp>
      <p:sp>
        <p:nvSpPr>
          <p:cNvPr id="13" name="Rectangle 12">
            <a:extLst>
              <a:ext uri="{FF2B5EF4-FFF2-40B4-BE49-F238E27FC236}">
                <a16:creationId xmlns:a16="http://schemas.microsoft.com/office/drawing/2014/main" id="{6BD2C578-E470-1A0B-BC64-CECC0826DFA1}"/>
              </a:ext>
            </a:extLst>
          </p:cNvPr>
          <p:cNvSpPr/>
          <p:nvPr/>
        </p:nvSpPr>
        <p:spPr>
          <a:xfrm>
            <a:off x="2899208" y="1346747"/>
            <a:ext cx="4840995" cy="187423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83D79DF-CEE1-241A-3CA8-F13A4C6BF872}"/>
              </a:ext>
            </a:extLst>
          </p:cNvPr>
          <p:cNvSpPr txBox="1">
            <a:spLocks/>
          </p:cNvSpPr>
          <p:nvPr/>
        </p:nvSpPr>
        <p:spPr>
          <a:xfrm>
            <a:off x="4700789" y="2667189"/>
            <a:ext cx="2884673" cy="55379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FF0000"/>
                </a:solidFill>
              </a:rPr>
              <a:t>Cell with output</a:t>
            </a:r>
            <a:endParaRPr lang="en-US" sz="3200" dirty="0">
              <a:solidFill>
                <a:srgbClr val="FF0000"/>
              </a:solidFill>
            </a:endParaRPr>
          </a:p>
        </p:txBody>
      </p:sp>
      <p:sp>
        <p:nvSpPr>
          <p:cNvPr id="16" name="Title 1">
            <a:extLst>
              <a:ext uri="{FF2B5EF4-FFF2-40B4-BE49-F238E27FC236}">
                <a16:creationId xmlns:a16="http://schemas.microsoft.com/office/drawing/2014/main" id="{4F1D4F10-C3C4-D6DB-CB94-6B3BAE54C7DE}"/>
              </a:ext>
            </a:extLst>
          </p:cNvPr>
          <p:cNvSpPr txBox="1">
            <a:spLocks/>
          </p:cNvSpPr>
          <p:nvPr/>
        </p:nvSpPr>
        <p:spPr>
          <a:xfrm>
            <a:off x="0" y="68853"/>
            <a:ext cx="12191999" cy="754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Anatomy of Google Collab</a:t>
            </a:r>
          </a:p>
        </p:txBody>
      </p:sp>
    </p:spTree>
    <p:extLst>
      <p:ext uri="{BB962C8B-B14F-4D97-AF65-F5344CB8AC3E}">
        <p14:creationId xmlns:p14="http://schemas.microsoft.com/office/powerpoint/2010/main" val="2294600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rgbClr val="C2B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1" y="1840873"/>
            <a:ext cx="5257800" cy="1588127"/>
          </a:xfrm>
        </p:spPr>
        <p:txBody>
          <a:bodyPr>
            <a:normAutofit/>
          </a:bodyPr>
          <a:lstStyle/>
          <a:p>
            <a:r>
              <a:rPr lang="en-US" sz="4800" b="1" dirty="0"/>
              <a:t>Let’s jump into Python</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3429000"/>
            <a:ext cx="4480420" cy="2585323"/>
          </a:xfrm>
          <a:prstGeom prst="rect">
            <a:avLst/>
          </a:prstGeom>
        </p:spPr>
        <p:txBody>
          <a:bodyPr wrap="square">
            <a:spAutoFit/>
          </a:bodyPr>
          <a:lstStyle/>
          <a:p>
            <a:pPr marL="0" indent="0">
              <a:buNone/>
            </a:pPr>
            <a:r>
              <a:rPr lang="en-US" sz="3600" dirty="0"/>
              <a:t>Scan the QR code to view the code we will work with</a:t>
            </a:r>
            <a:br>
              <a:rPr lang="en-US" sz="3600" dirty="0"/>
            </a:br>
            <a:br>
              <a:rPr lang="en-US" sz="3600" dirty="0"/>
            </a:br>
            <a:r>
              <a:rPr lang="en-US" sz="3600" dirty="0">
                <a:hlinkClick r:id="rId3"/>
              </a:rPr>
              <a:t>https://bit.ly/bytecraft</a:t>
            </a:r>
            <a:r>
              <a:rPr lang="en-US" sz="3600" dirty="0"/>
              <a:t> </a:t>
            </a:r>
          </a:p>
        </p:txBody>
      </p:sp>
      <p:pic>
        <p:nvPicPr>
          <p:cNvPr id="4" name="Picture 3" descr="A qr code on a white background&#10;&#10;Description automatically generated">
            <a:extLst>
              <a:ext uri="{FF2B5EF4-FFF2-40B4-BE49-F238E27FC236}">
                <a16:creationId xmlns:a16="http://schemas.microsoft.com/office/drawing/2014/main" id="{857B4EEB-514F-C356-517A-3A0AE8D38F5E}"/>
              </a:ext>
            </a:extLst>
          </p:cNvPr>
          <p:cNvPicPr>
            <a:picLocks noChangeAspect="1"/>
          </p:cNvPicPr>
          <p:nvPr/>
        </p:nvPicPr>
        <p:blipFill>
          <a:blip r:embed="rId4"/>
          <a:stretch>
            <a:fillRect/>
          </a:stretch>
        </p:blipFill>
        <p:spPr>
          <a:xfrm>
            <a:off x="6504268" y="1148594"/>
            <a:ext cx="4560811" cy="4560811"/>
          </a:xfrm>
          <a:prstGeom prst="rect">
            <a:avLst/>
          </a:prstGeom>
        </p:spPr>
      </p:pic>
    </p:spTree>
    <p:extLst>
      <p:ext uri="{BB962C8B-B14F-4D97-AF65-F5344CB8AC3E}">
        <p14:creationId xmlns:p14="http://schemas.microsoft.com/office/powerpoint/2010/main" val="3451681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C2B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Data Science: Latest Trends</a:t>
            </a:r>
          </a:p>
        </p:txBody>
      </p:sp>
    </p:spTree>
    <p:extLst>
      <p:ext uri="{BB962C8B-B14F-4D97-AF65-F5344CB8AC3E}">
        <p14:creationId xmlns:p14="http://schemas.microsoft.com/office/powerpoint/2010/main" val="3390846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E9C5D-3B5C-A64D-98A0-4EEB9F1774D3}"/>
              </a:ext>
            </a:extLst>
          </p:cNvPr>
          <p:cNvSpPr>
            <a:spLocks noGrp="1"/>
          </p:cNvSpPr>
          <p:nvPr>
            <p:ph type="title"/>
          </p:nvPr>
        </p:nvSpPr>
        <p:spPr>
          <a:xfrm>
            <a:off x="374730" y="208717"/>
            <a:ext cx="11442539" cy="1325563"/>
          </a:xfrm>
        </p:spPr>
        <p:txBody>
          <a:bodyPr/>
          <a:lstStyle/>
          <a:p>
            <a:r>
              <a:rPr lang="en-US" dirty="0"/>
              <a:t>The Future of Data Workflows: No/Low Code</a:t>
            </a:r>
          </a:p>
        </p:txBody>
      </p:sp>
      <p:pic>
        <p:nvPicPr>
          <p:cNvPr id="5" name="Content Placeholder 4" descr="A picture containing logo&#10;&#10;Description automatically generated">
            <a:extLst>
              <a:ext uri="{FF2B5EF4-FFF2-40B4-BE49-F238E27FC236}">
                <a16:creationId xmlns:a16="http://schemas.microsoft.com/office/drawing/2014/main" id="{93B9C8BF-1E2D-084C-8C67-EEE4024B8830}"/>
              </a:ext>
            </a:extLst>
          </p:cNvPr>
          <p:cNvPicPr>
            <a:picLocks noGrp="1" noChangeAspect="1"/>
          </p:cNvPicPr>
          <p:nvPr>
            <p:ph idx="1"/>
          </p:nvPr>
        </p:nvPicPr>
        <p:blipFill>
          <a:blip r:embed="rId2"/>
          <a:stretch>
            <a:fillRect/>
          </a:stretch>
        </p:blipFill>
        <p:spPr>
          <a:xfrm>
            <a:off x="499508" y="3786863"/>
            <a:ext cx="2286000" cy="1117600"/>
          </a:xfrm>
        </p:spPr>
      </p:pic>
      <p:pic>
        <p:nvPicPr>
          <p:cNvPr id="2050" name="Picture 2" descr="Deep Learning With Dataiku">
            <a:extLst>
              <a:ext uri="{FF2B5EF4-FFF2-40B4-BE49-F238E27FC236}">
                <a16:creationId xmlns:a16="http://schemas.microsoft.com/office/drawing/2014/main" id="{F887FC82-174D-D349-8B92-825E1160D5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31"/>
          <a:stretch/>
        </p:blipFill>
        <p:spPr bwMode="auto">
          <a:xfrm>
            <a:off x="3204957" y="1690688"/>
            <a:ext cx="8676650" cy="45130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A00E51-9F7C-834B-B381-D2E6E0332C1E}"/>
              </a:ext>
            </a:extLst>
          </p:cNvPr>
          <p:cNvSpPr txBox="1"/>
          <p:nvPr/>
        </p:nvSpPr>
        <p:spPr>
          <a:xfrm>
            <a:off x="700844" y="2356456"/>
            <a:ext cx="2286000" cy="1323439"/>
          </a:xfrm>
          <a:prstGeom prst="rect">
            <a:avLst/>
          </a:prstGeom>
          <a:noFill/>
        </p:spPr>
        <p:txBody>
          <a:bodyPr wrap="square" rtlCol="0">
            <a:spAutoFit/>
          </a:bodyPr>
          <a:lstStyle/>
          <a:p>
            <a:r>
              <a:rPr lang="en-US" sz="2000" dirty="0"/>
              <a:t>Seamless integration platforms, for example:</a:t>
            </a:r>
          </a:p>
        </p:txBody>
      </p:sp>
    </p:spTree>
    <p:extLst>
      <p:ext uri="{BB962C8B-B14F-4D97-AF65-F5344CB8AC3E}">
        <p14:creationId xmlns:p14="http://schemas.microsoft.com/office/powerpoint/2010/main" val="2391714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C2B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Long-term learning</a:t>
            </a:r>
          </a:p>
        </p:txBody>
      </p:sp>
    </p:spTree>
    <p:extLst>
      <p:ext uri="{BB962C8B-B14F-4D97-AF65-F5344CB8AC3E}">
        <p14:creationId xmlns:p14="http://schemas.microsoft.com/office/powerpoint/2010/main" val="21556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9AE88-9E11-FBAE-9BB5-CB0B12B97E46}"/>
              </a:ext>
            </a:extLst>
          </p:cNvPr>
          <p:cNvSpPr>
            <a:spLocks noGrp="1"/>
          </p:cNvSpPr>
          <p:nvPr>
            <p:ph type="title"/>
          </p:nvPr>
        </p:nvSpPr>
        <p:spPr/>
        <p:txBody>
          <a:bodyPr/>
          <a:lstStyle/>
          <a:p>
            <a:r>
              <a:rPr lang="en-US" dirty="0"/>
              <a:t>Developing your Learning Plan</a:t>
            </a:r>
          </a:p>
        </p:txBody>
      </p:sp>
      <p:sp>
        <p:nvSpPr>
          <p:cNvPr id="3" name="Content Placeholder 2">
            <a:extLst>
              <a:ext uri="{FF2B5EF4-FFF2-40B4-BE49-F238E27FC236}">
                <a16:creationId xmlns:a16="http://schemas.microsoft.com/office/drawing/2014/main" id="{18AC607B-5CEA-5A43-174C-967222C1D8AE}"/>
              </a:ext>
            </a:extLst>
          </p:cNvPr>
          <p:cNvSpPr>
            <a:spLocks noGrp="1"/>
          </p:cNvSpPr>
          <p:nvPr>
            <p:ph idx="1"/>
          </p:nvPr>
        </p:nvSpPr>
        <p:spPr/>
        <p:txBody>
          <a:bodyPr>
            <a:normAutofit/>
          </a:bodyPr>
          <a:lstStyle/>
          <a:p>
            <a:r>
              <a:rPr lang="en-US" dirty="0"/>
              <a:t>Subscribe to Python, ML blogs (e.g., </a:t>
            </a:r>
            <a:r>
              <a:rPr lang="en-US" dirty="0">
                <a:hlinkClick r:id="rId2"/>
              </a:rPr>
              <a:t>Towards Data Science</a:t>
            </a:r>
            <a:r>
              <a:rPr lang="en-US" dirty="0"/>
              <a:t>)</a:t>
            </a:r>
          </a:p>
          <a:p>
            <a:r>
              <a:rPr lang="en-US" dirty="0"/>
              <a:t>Create a personal library for ongoing reference</a:t>
            </a:r>
          </a:p>
          <a:p>
            <a:r>
              <a:rPr lang="en-US" dirty="0"/>
              <a:t>Attend webinars, seminars, and conferences</a:t>
            </a:r>
          </a:p>
          <a:p>
            <a:r>
              <a:rPr lang="en-US" dirty="0"/>
              <a:t>Pursue certifications (e.g., Coursera, Udacity) for validation</a:t>
            </a:r>
          </a:p>
          <a:p>
            <a:r>
              <a:rPr lang="en-US" dirty="0"/>
              <a:t>Join local meetups and networking events</a:t>
            </a:r>
          </a:p>
          <a:p>
            <a:r>
              <a:rPr lang="en-US" dirty="0"/>
              <a:t>Seek mentorship and mentor others</a:t>
            </a:r>
          </a:p>
          <a:p>
            <a:r>
              <a:rPr lang="en-US" dirty="0"/>
              <a:t>Regularly read research papers and tech news </a:t>
            </a:r>
            <a:r>
              <a:rPr lang="en-US" dirty="0">
                <a:hlinkClick r:id="rId3"/>
              </a:rPr>
              <a:t>(tldr)</a:t>
            </a:r>
            <a:r>
              <a:rPr lang="en-US" dirty="0"/>
              <a:t>.</a:t>
            </a:r>
          </a:p>
          <a:p>
            <a:r>
              <a:rPr lang="en-US" b="1" u="sng" dirty="0"/>
              <a:t>PRACTICE WITH REAL DATA</a:t>
            </a:r>
          </a:p>
          <a:p>
            <a:endParaRPr lang="en-US" dirty="0"/>
          </a:p>
        </p:txBody>
      </p:sp>
    </p:spTree>
    <p:extLst>
      <p:ext uri="{BB962C8B-B14F-4D97-AF65-F5344CB8AC3E}">
        <p14:creationId xmlns:p14="http://schemas.microsoft.com/office/powerpoint/2010/main" val="2326714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9AE88-9E11-FBAE-9BB5-CB0B12B97E46}"/>
              </a:ext>
            </a:extLst>
          </p:cNvPr>
          <p:cNvSpPr>
            <a:spLocks noGrp="1"/>
          </p:cNvSpPr>
          <p:nvPr>
            <p:ph type="title"/>
          </p:nvPr>
        </p:nvSpPr>
        <p:spPr/>
        <p:txBody>
          <a:bodyPr/>
          <a:lstStyle/>
          <a:p>
            <a:r>
              <a:rPr lang="en-US" b="1" u="sng" dirty="0"/>
              <a:t>PRACTICE WITH REAL DATA</a:t>
            </a:r>
          </a:p>
        </p:txBody>
      </p:sp>
      <p:sp>
        <p:nvSpPr>
          <p:cNvPr id="3" name="Content Placeholder 2">
            <a:extLst>
              <a:ext uri="{FF2B5EF4-FFF2-40B4-BE49-F238E27FC236}">
                <a16:creationId xmlns:a16="http://schemas.microsoft.com/office/drawing/2014/main" id="{18AC607B-5CEA-5A43-174C-967222C1D8AE}"/>
              </a:ext>
            </a:extLst>
          </p:cNvPr>
          <p:cNvSpPr>
            <a:spLocks noGrp="1"/>
          </p:cNvSpPr>
          <p:nvPr>
            <p:ph idx="1"/>
          </p:nvPr>
        </p:nvSpPr>
        <p:spPr>
          <a:xfrm>
            <a:off x="838200" y="2242314"/>
            <a:ext cx="10515600" cy="4351338"/>
          </a:xfrm>
        </p:spPr>
        <p:txBody>
          <a:bodyPr>
            <a:normAutofit/>
          </a:bodyPr>
          <a:lstStyle/>
          <a:p>
            <a:pPr marL="0" indent="0">
              <a:buNone/>
            </a:pPr>
            <a:r>
              <a:rPr lang="en-US" sz="5200" dirty="0">
                <a:hlinkClick r:id="rId2"/>
              </a:rPr>
              <a:t>https://www.kaggle.com/datasets</a:t>
            </a:r>
            <a:endParaRPr lang="en-US" sz="5200" dirty="0"/>
          </a:p>
          <a:p>
            <a:pPr marL="0" indent="0">
              <a:buNone/>
            </a:pPr>
            <a:endParaRPr lang="en-US" sz="5200" dirty="0"/>
          </a:p>
          <a:p>
            <a:pPr marL="0" indent="0">
              <a:buNone/>
            </a:pPr>
            <a:r>
              <a:rPr lang="en-US" sz="5200" dirty="0">
                <a:hlinkClick r:id="rId3"/>
              </a:rPr>
              <a:t>https://www.data.gov/</a:t>
            </a:r>
            <a:endParaRPr lang="en-US" sz="5200" dirty="0"/>
          </a:p>
        </p:txBody>
      </p:sp>
    </p:spTree>
    <p:extLst>
      <p:ext uri="{BB962C8B-B14F-4D97-AF65-F5344CB8AC3E}">
        <p14:creationId xmlns:p14="http://schemas.microsoft.com/office/powerpoint/2010/main" val="2562072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F33-0E24-BB74-25F4-3C469DC1F72A}"/>
              </a:ext>
            </a:extLst>
          </p:cNvPr>
          <p:cNvSpPr>
            <a:spLocks noGrp="1"/>
          </p:cNvSpPr>
          <p:nvPr>
            <p:ph type="title"/>
          </p:nvPr>
        </p:nvSpPr>
        <p:spPr/>
        <p:txBody>
          <a:bodyPr/>
          <a:lstStyle/>
          <a:p>
            <a:r>
              <a:rPr lang="en-US" dirty="0"/>
              <a:t>You are not alone</a:t>
            </a:r>
          </a:p>
        </p:txBody>
      </p:sp>
      <p:pic>
        <p:nvPicPr>
          <p:cNvPr id="1026" name="Picture 2" descr="Logo - Stacks">
            <a:extLst>
              <a:ext uri="{FF2B5EF4-FFF2-40B4-BE49-F238E27FC236}">
                <a16:creationId xmlns:a16="http://schemas.microsoft.com/office/drawing/2014/main" id="{FFE1251B-251D-10EF-03C2-97EF800D14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5853" y="4280380"/>
            <a:ext cx="10515600" cy="20963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atGPT - Wikipedia">
            <a:extLst>
              <a:ext uri="{FF2B5EF4-FFF2-40B4-BE49-F238E27FC236}">
                <a16:creationId xmlns:a16="http://schemas.microsoft.com/office/drawing/2014/main" id="{304EAD47-DD4E-2BEB-5B43-4702D6C14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042" y="1585306"/>
            <a:ext cx="2695074" cy="26950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9E8EA3-671F-6894-6CB2-4CC9C8231BE7}"/>
              </a:ext>
            </a:extLst>
          </p:cNvPr>
          <p:cNvSpPr txBox="1"/>
          <p:nvPr/>
        </p:nvSpPr>
        <p:spPr>
          <a:xfrm>
            <a:off x="5963653" y="2517344"/>
            <a:ext cx="2935705" cy="830997"/>
          </a:xfrm>
          <a:prstGeom prst="rect">
            <a:avLst/>
          </a:prstGeom>
          <a:noFill/>
        </p:spPr>
        <p:txBody>
          <a:bodyPr wrap="square" rtlCol="0">
            <a:spAutoFit/>
          </a:bodyPr>
          <a:lstStyle/>
          <a:p>
            <a:r>
              <a:rPr lang="en-US" sz="4800" dirty="0" err="1"/>
              <a:t>ChatGPT</a:t>
            </a:r>
            <a:endParaRPr lang="en-US" sz="4800" dirty="0"/>
          </a:p>
        </p:txBody>
      </p:sp>
    </p:spTree>
    <p:extLst>
      <p:ext uri="{BB962C8B-B14F-4D97-AF65-F5344CB8AC3E}">
        <p14:creationId xmlns:p14="http://schemas.microsoft.com/office/powerpoint/2010/main" val="219818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B3D8-B0FD-C747-9241-1D17E59447EE}"/>
              </a:ext>
            </a:extLst>
          </p:cNvPr>
          <p:cNvSpPr>
            <a:spLocks noGrp="1"/>
          </p:cNvSpPr>
          <p:nvPr>
            <p:ph type="title"/>
          </p:nvPr>
        </p:nvSpPr>
        <p:spPr/>
        <p:txBody>
          <a:bodyPr/>
          <a:lstStyle/>
          <a:p>
            <a:r>
              <a:rPr lang="en-US" dirty="0"/>
              <a:t>Download Python </a:t>
            </a:r>
            <a:r>
              <a:rPr lang="en-US" dirty="0" err="1"/>
              <a:t>Cheatsheets</a:t>
            </a:r>
            <a:endParaRPr lang="en-US" dirty="0"/>
          </a:p>
        </p:txBody>
      </p:sp>
      <p:sp>
        <p:nvSpPr>
          <p:cNvPr id="3" name="Content Placeholder 2">
            <a:extLst>
              <a:ext uri="{FF2B5EF4-FFF2-40B4-BE49-F238E27FC236}">
                <a16:creationId xmlns:a16="http://schemas.microsoft.com/office/drawing/2014/main" id="{7625D690-2254-514D-9495-5EEBC334E40E}"/>
              </a:ext>
            </a:extLst>
          </p:cNvPr>
          <p:cNvSpPr>
            <a:spLocks noGrp="1"/>
          </p:cNvSpPr>
          <p:nvPr>
            <p:ph idx="1"/>
          </p:nvPr>
        </p:nvSpPr>
        <p:spPr/>
        <p:txBody>
          <a:bodyPr>
            <a:normAutofit/>
          </a:bodyPr>
          <a:lstStyle/>
          <a:p>
            <a:r>
              <a:rPr lang="en-US" dirty="0"/>
              <a:t>Tutorials</a:t>
            </a:r>
            <a:endParaRPr lang="en-US" dirty="0">
              <a:hlinkClick r:id="rId2"/>
            </a:endParaRPr>
          </a:p>
          <a:p>
            <a:pPr lvl="1"/>
            <a:r>
              <a:rPr lang="en-US" dirty="0">
                <a:hlinkClick r:id="rId2"/>
              </a:rPr>
              <a:t>https://github.com/mGalarnyk/Python_Tutorials</a:t>
            </a:r>
            <a:endParaRPr lang="en-US" dirty="0"/>
          </a:p>
          <a:p>
            <a:pPr lvl="1"/>
            <a:r>
              <a:rPr lang="en-US" dirty="0">
                <a:hlinkClick r:id="rId3"/>
              </a:rPr>
              <a:t>https://www.geeksforgeeks.org/data-science-tutorial/</a:t>
            </a:r>
            <a:r>
              <a:rPr lang="en-US" dirty="0"/>
              <a:t> </a:t>
            </a:r>
          </a:p>
          <a:p>
            <a:pPr lvl="1"/>
            <a:r>
              <a:rPr lang="en-US" dirty="0">
                <a:hlinkClick r:id="rId4"/>
              </a:rPr>
              <a:t>https://www.w3schools.com/datascience/ds_python.asp</a:t>
            </a:r>
            <a:r>
              <a:rPr lang="en-US" dirty="0"/>
              <a:t> </a:t>
            </a:r>
          </a:p>
          <a:p>
            <a:r>
              <a:rPr lang="en-US" dirty="0"/>
              <a:t>Books</a:t>
            </a:r>
          </a:p>
          <a:p>
            <a:pPr lvl="1"/>
            <a:r>
              <a:rPr lang="en-US" dirty="0">
                <a:hlinkClick r:id="rId5"/>
              </a:rPr>
              <a:t>https://jakevdp.github.io/PythonDataScienceHandbook/</a:t>
            </a:r>
            <a:r>
              <a:rPr lang="en-US" dirty="0"/>
              <a:t> </a:t>
            </a:r>
          </a:p>
          <a:p>
            <a:pPr lvl="1"/>
            <a:r>
              <a:rPr lang="en-US" dirty="0">
                <a:hlinkClick r:id="rId6"/>
              </a:rPr>
              <a:t>https://www.knowledgehut.com/blog/data-science/python-data-science-books</a:t>
            </a:r>
            <a:r>
              <a:rPr lang="en-US" dirty="0"/>
              <a:t> </a:t>
            </a:r>
          </a:p>
          <a:p>
            <a:pPr lvl="1"/>
            <a:r>
              <a:rPr lang="en-US" dirty="0">
                <a:hlinkClick r:id="rId7"/>
              </a:rPr>
              <a:t>https://wesmckinney.com/book/</a:t>
            </a:r>
            <a:r>
              <a:rPr lang="en-US" dirty="0"/>
              <a:t> </a:t>
            </a:r>
          </a:p>
          <a:p>
            <a:pPr lvl="1"/>
            <a:endParaRPr lang="en-US" dirty="0"/>
          </a:p>
          <a:p>
            <a:endParaRPr lang="en-US" dirty="0"/>
          </a:p>
        </p:txBody>
      </p:sp>
    </p:spTree>
    <p:extLst>
      <p:ext uri="{BB962C8B-B14F-4D97-AF65-F5344CB8AC3E}">
        <p14:creationId xmlns:p14="http://schemas.microsoft.com/office/powerpoint/2010/main" val="2065397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342-1F32-E749-B888-AA5EF31982C1}"/>
              </a:ext>
            </a:extLst>
          </p:cNvPr>
          <p:cNvSpPr>
            <a:spLocks noGrp="1"/>
          </p:cNvSpPr>
          <p:nvPr>
            <p:ph type="title"/>
          </p:nvPr>
        </p:nvSpPr>
        <p:spPr/>
        <p:txBody>
          <a:bodyPr/>
          <a:lstStyle/>
          <a:p>
            <a:r>
              <a:rPr lang="en-US" dirty="0"/>
              <a:t>Workshop Learning Objectives</a:t>
            </a:r>
          </a:p>
        </p:txBody>
      </p:sp>
      <p:sp>
        <p:nvSpPr>
          <p:cNvPr id="3" name="Content Placeholder 2">
            <a:extLst>
              <a:ext uri="{FF2B5EF4-FFF2-40B4-BE49-F238E27FC236}">
                <a16:creationId xmlns:a16="http://schemas.microsoft.com/office/drawing/2014/main" id="{32B46247-1F1C-6F46-944D-AF4A3E27A656}"/>
              </a:ext>
            </a:extLst>
          </p:cNvPr>
          <p:cNvSpPr>
            <a:spLocks noGrp="1"/>
          </p:cNvSpPr>
          <p:nvPr>
            <p:ph idx="1"/>
          </p:nvPr>
        </p:nvSpPr>
        <p:spPr/>
        <p:txBody>
          <a:bodyPr>
            <a:normAutofit/>
          </a:bodyPr>
          <a:lstStyle/>
          <a:p>
            <a:pPr marL="514350" indent="-514350">
              <a:buFont typeface="+mj-lt"/>
              <a:buAutoNum type="arabicPeriod"/>
            </a:pPr>
            <a:r>
              <a:rPr lang="en-US" dirty="0"/>
              <a:t>Describe various principles, tools and techniques supportive of open and reproducible science.</a:t>
            </a:r>
          </a:p>
          <a:p>
            <a:pPr marL="514350" indent="-514350">
              <a:buFont typeface="+mj-lt"/>
              <a:buAutoNum type="arabicPeriod"/>
            </a:pPr>
            <a:r>
              <a:rPr lang="en-US" dirty="0"/>
              <a:t>Develop a code-only pipeline to allow reproducibility of data preparation and analyses.</a:t>
            </a:r>
          </a:p>
          <a:p>
            <a:pPr marL="914400" lvl="1" indent="-457200">
              <a:buFont typeface="+mj-lt"/>
              <a:buAutoNum type="arabicPeriod"/>
            </a:pPr>
            <a:r>
              <a:rPr lang="en-US" dirty="0"/>
              <a:t>Learn about data wrangling principles (e.g., tidy data)</a:t>
            </a:r>
          </a:p>
          <a:p>
            <a:pPr marL="914400" lvl="1" indent="-457200">
              <a:buFont typeface="+mj-lt"/>
              <a:buAutoNum type="arabicPeriod"/>
            </a:pPr>
            <a:r>
              <a:rPr lang="en-US" dirty="0"/>
              <a:t>Import, pre-process &amp; visualize data using Python</a:t>
            </a:r>
          </a:p>
          <a:p>
            <a:pPr marL="514350" indent="-514350">
              <a:buFont typeface="+mj-lt"/>
              <a:buAutoNum type="arabicPeriod"/>
            </a:pPr>
            <a:r>
              <a:rPr lang="en-US" dirty="0"/>
              <a:t>Develop a long-term learning plan for practicing reproducible science tools and techniques.</a:t>
            </a:r>
          </a:p>
          <a:p>
            <a:pPr marL="914400" lvl="1" indent="-457200">
              <a:buFont typeface="+mj-lt"/>
              <a:buAutoNum type="arabicPeriod"/>
            </a:pPr>
            <a:r>
              <a:rPr lang="en-US" dirty="0"/>
              <a:t>Share recommended readings, activities for continued learning</a:t>
            </a:r>
          </a:p>
          <a:p>
            <a:pPr marL="514350" indent="-514350">
              <a:buFont typeface="+mj-lt"/>
              <a:buAutoNum type="arabicPeriod"/>
            </a:pPr>
            <a:endParaRPr lang="en-US" dirty="0"/>
          </a:p>
        </p:txBody>
      </p:sp>
    </p:spTree>
    <p:extLst>
      <p:ext uri="{BB962C8B-B14F-4D97-AF65-F5344CB8AC3E}">
        <p14:creationId xmlns:p14="http://schemas.microsoft.com/office/powerpoint/2010/main" val="832387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132DA"/>
        </a:solidFill>
        <a:effectLst/>
      </p:bgPr>
    </p:bg>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0EA7421B-966F-0841-B972-8927EB107FD0}"/>
              </a:ext>
            </a:extLst>
          </p:cNvPr>
          <p:cNvSpPr txBox="1">
            <a:spLocks/>
          </p:cNvSpPr>
          <p:nvPr/>
        </p:nvSpPr>
        <p:spPr>
          <a:xfrm>
            <a:off x="1381245" y="4020208"/>
            <a:ext cx="9848229" cy="11913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en-US" sz="2000" b="1" dirty="0">
                <a:solidFill>
                  <a:schemeClr val="bg1"/>
                </a:solidFill>
                <a:latin typeface="+mj-lt"/>
              </a:rPr>
              <a:t>nur375@psu.edu	</a:t>
            </a:r>
            <a:r>
              <a:rPr lang="en-US" sz="2000" b="1" dirty="0" err="1">
                <a:solidFill>
                  <a:schemeClr val="bg1"/>
                </a:solidFill>
                <a:latin typeface="+mj-lt"/>
              </a:rPr>
              <a:t>nelsonroque.com</a:t>
            </a:r>
            <a:r>
              <a:rPr lang="en-US" sz="2000" b="1" dirty="0">
                <a:solidFill>
                  <a:schemeClr val="bg1"/>
                </a:solidFill>
                <a:latin typeface="+mj-lt"/>
              </a:rPr>
              <a:t>	 h</a:t>
            </a:r>
            <a:r>
              <a:rPr lang="en-US" sz="2000" b="1" dirty="0">
                <a:solidFill>
                  <a:schemeClr val="bg1"/>
                </a:solidFill>
              </a:rPr>
              <a:t>ttps://github.com/</a:t>
            </a:r>
            <a:r>
              <a:rPr lang="en-US" sz="2000" b="1" dirty="0" err="1">
                <a:solidFill>
                  <a:schemeClr val="bg1"/>
                </a:solidFill>
              </a:rPr>
              <a:t>nelsonroque</a:t>
            </a:r>
            <a:endParaRPr lang="en-US" sz="2000" b="1" i="1" dirty="0">
              <a:solidFill>
                <a:schemeClr val="bg1"/>
              </a:solidFill>
              <a:latin typeface="+mj-lt"/>
            </a:endParaRPr>
          </a:p>
        </p:txBody>
      </p:sp>
      <p:pic>
        <p:nvPicPr>
          <p:cNvPr id="6" name="Picture 4" descr="Image result for github">
            <a:extLst>
              <a:ext uri="{FF2B5EF4-FFF2-40B4-BE49-F238E27FC236}">
                <a16:creationId xmlns:a16="http://schemas.microsoft.com/office/drawing/2014/main" id="{217F202F-C93C-C540-8407-41856C0BBB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8554" y="3859699"/>
            <a:ext cx="580144" cy="580144"/>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Envelope">
            <a:extLst>
              <a:ext uri="{FF2B5EF4-FFF2-40B4-BE49-F238E27FC236}">
                <a16:creationId xmlns:a16="http://schemas.microsoft.com/office/drawing/2014/main" id="{1A402EF8-1934-2C4F-A7D7-F02209A7C1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16911" y="3859699"/>
            <a:ext cx="580144" cy="580144"/>
          </a:xfrm>
          <a:prstGeom prst="rect">
            <a:avLst/>
          </a:prstGeom>
        </p:spPr>
      </p:pic>
      <p:pic>
        <p:nvPicPr>
          <p:cNvPr id="8" name="Graphic 7" descr="Internet">
            <a:extLst>
              <a:ext uri="{FF2B5EF4-FFF2-40B4-BE49-F238E27FC236}">
                <a16:creationId xmlns:a16="http://schemas.microsoft.com/office/drawing/2014/main" id="{C60E7E2E-F1FD-AD45-A551-8D23A4FB17E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02945" y="3859699"/>
            <a:ext cx="580144" cy="580144"/>
          </a:xfrm>
          <a:prstGeom prst="rect">
            <a:avLst/>
          </a:prstGeom>
        </p:spPr>
      </p:pic>
      <p:sp>
        <p:nvSpPr>
          <p:cNvPr id="4" name="Title 1">
            <a:extLst>
              <a:ext uri="{FF2B5EF4-FFF2-40B4-BE49-F238E27FC236}">
                <a16:creationId xmlns:a16="http://schemas.microsoft.com/office/drawing/2014/main" id="{24154A4A-51AE-9044-B2DA-8D66E4BC60F2}"/>
              </a:ext>
            </a:extLst>
          </p:cNvPr>
          <p:cNvSpPr txBox="1">
            <a:spLocks/>
          </p:cNvSpPr>
          <p:nvPr/>
        </p:nvSpPr>
        <p:spPr>
          <a:xfrm>
            <a:off x="762884" y="1499262"/>
            <a:ext cx="10666232" cy="14990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3800" b="1" dirty="0">
                <a:solidFill>
                  <a:schemeClr val="bg1"/>
                </a:solidFill>
              </a:rPr>
              <a:t>THANK YOU</a:t>
            </a:r>
          </a:p>
        </p:txBody>
      </p:sp>
    </p:spTree>
    <p:extLst>
      <p:ext uri="{BB962C8B-B14F-4D97-AF65-F5344CB8AC3E}">
        <p14:creationId xmlns:p14="http://schemas.microsoft.com/office/powerpoint/2010/main" val="3745764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2CC9-9E7B-0BBF-24F9-498417D1809A}"/>
              </a:ext>
            </a:extLst>
          </p:cNvPr>
          <p:cNvSpPr>
            <a:spLocks noGrp="1"/>
          </p:cNvSpPr>
          <p:nvPr>
            <p:ph type="title"/>
          </p:nvPr>
        </p:nvSpPr>
        <p:spPr/>
        <p:txBody>
          <a:bodyPr/>
          <a:lstStyle/>
          <a:p>
            <a:r>
              <a:rPr lang="en-US" dirty="0"/>
              <a:t>Agenda for Today</a:t>
            </a:r>
          </a:p>
        </p:txBody>
      </p:sp>
      <p:sp>
        <p:nvSpPr>
          <p:cNvPr id="3" name="Content Placeholder 2">
            <a:extLst>
              <a:ext uri="{FF2B5EF4-FFF2-40B4-BE49-F238E27FC236}">
                <a16:creationId xmlns:a16="http://schemas.microsoft.com/office/drawing/2014/main" id="{5EE1F212-1E27-86F1-0D01-8A4DAB9714EC}"/>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What is Reproducible Science? Why?</a:t>
            </a:r>
          </a:p>
          <a:p>
            <a:r>
              <a:rPr lang="en-US" sz="2400" dirty="0">
                <a:latin typeface="Arial" panose="020B0604020202020204" pitchFamily="34" charset="0"/>
                <a:cs typeface="Arial" panose="020B0604020202020204" pitchFamily="34" charset="0"/>
              </a:rPr>
              <a:t>Tools Supporting Reproducible Science</a:t>
            </a:r>
          </a:p>
          <a:p>
            <a:r>
              <a:rPr lang="en-US" sz="2400" dirty="0">
                <a:latin typeface="Arial" panose="020B0604020202020204" pitchFamily="34" charset="0"/>
                <a:cs typeface="Arial" panose="020B0604020202020204" pitchFamily="34" charset="0"/>
              </a:rPr>
              <a:t>What is Data Science?</a:t>
            </a:r>
          </a:p>
          <a:p>
            <a:r>
              <a:rPr lang="en-US" sz="2400" dirty="0">
                <a:latin typeface="Arial" panose="020B0604020202020204" pitchFamily="34" charset="0"/>
                <a:cs typeface="Arial" panose="020B0604020202020204" pitchFamily="34" charset="0"/>
              </a:rPr>
              <a:t>Workflows Supporting Reproducible Data Science Science</a:t>
            </a:r>
          </a:p>
          <a:p>
            <a:r>
              <a:rPr lang="en-US" sz="2400" dirty="0">
                <a:latin typeface="Arial" panose="020B0604020202020204" pitchFamily="34" charset="0"/>
                <a:cs typeface="Arial" panose="020B0604020202020204" pitchFamily="34" charset="0"/>
              </a:rPr>
              <a:t>Orientation to Python, </a:t>
            </a:r>
            <a:r>
              <a:rPr lang="en-US" sz="2400" dirty="0" err="1">
                <a:latin typeface="Arial" panose="020B0604020202020204" pitchFamily="34" charset="0"/>
                <a:cs typeface="Arial" panose="020B0604020202020204" pitchFamily="34" charset="0"/>
              </a:rPr>
              <a:t>Jupyter</a:t>
            </a:r>
            <a:r>
              <a:rPr lang="en-US" sz="2400" dirty="0">
                <a:latin typeface="Arial" panose="020B0604020202020204" pitchFamily="34" charset="0"/>
                <a:cs typeface="Arial" panose="020B0604020202020204" pitchFamily="34" charset="0"/>
              </a:rPr>
              <a:t> Notebooks, Google </a:t>
            </a:r>
            <a:r>
              <a:rPr lang="en-US" sz="2400" dirty="0" err="1">
                <a:latin typeface="Arial" panose="020B0604020202020204" pitchFamily="34" charset="0"/>
                <a:cs typeface="Arial" panose="020B0604020202020204" pitchFamily="34" charset="0"/>
              </a:rPr>
              <a:t>Colab</a:t>
            </a:r>
            <a:endParaRPr lang="en-US" sz="2400" dirty="0">
              <a:latin typeface="Arial" panose="020B0604020202020204" pitchFamily="34" charset="0"/>
              <a:cs typeface="Arial" panose="020B0604020202020204" pitchFamily="34" charset="0"/>
            </a:endParaRPr>
          </a:p>
          <a:p>
            <a:pPr lvl="1"/>
            <a:r>
              <a:rPr lang="en-US" b="1" dirty="0">
                <a:solidFill>
                  <a:schemeClr val="accent1"/>
                </a:solidFill>
                <a:latin typeface="Arial" panose="020B0604020202020204" pitchFamily="34" charset="0"/>
                <a:cs typeface="Arial" panose="020B0604020202020204" pitchFamily="34" charset="0"/>
              </a:rPr>
              <a:t>Skill 1: Python syntax primer</a:t>
            </a:r>
          </a:p>
          <a:p>
            <a:pPr lvl="1"/>
            <a:r>
              <a:rPr lang="en-US" b="1" dirty="0">
                <a:solidFill>
                  <a:schemeClr val="accent1"/>
                </a:solidFill>
                <a:latin typeface="Arial" panose="020B0604020202020204" pitchFamily="34" charset="0"/>
                <a:cs typeface="Arial" panose="020B0604020202020204" pitchFamily="34" charset="0"/>
              </a:rPr>
              <a:t>Skill 2: Data wrangling and visualization</a:t>
            </a:r>
          </a:p>
          <a:p>
            <a:r>
              <a:rPr lang="en-US" sz="2400" dirty="0">
                <a:latin typeface="Arial" panose="020B0604020202020204" pitchFamily="34" charset="0"/>
                <a:cs typeface="Arial" panose="020B0604020202020204" pitchFamily="34" charset="0"/>
              </a:rPr>
              <a:t>Data Science: Latest trends</a:t>
            </a:r>
          </a:p>
          <a:p>
            <a:r>
              <a:rPr lang="en-US" sz="2400" dirty="0">
                <a:latin typeface="Arial" panose="020B0604020202020204" pitchFamily="34" charset="0"/>
                <a:cs typeface="Arial" panose="020B0604020202020204" pitchFamily="34" charset="0"/>
              </a:rPr>
              <a:t>Long-term Learning Recommendations</a:t>
            </a:r>
          </a:p>
        </p:txBody>
      </p:sp>
    </p:spTree>
    <p:extLst>
      <p:ext uri="{BB962C8B-B14F-4D97-AF65-F5344CB8AC3E}">
        <p14:creationId xmlns:p14="http://schemas.microsoft.com/office/powerpoint/2010/main" val="2931147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C2B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What is Reproducible Science?</a:t>
            </a:r>
          </a:p>
        </p:txBody>
      </p:sp>
    </p:spTree>
    <p:extLst>
      <p:ext uri="{BB962C8B-B14F-4D97-AF65-F5344CB8AC3E}">
        <p14:creationId xmlns:p14="http://schemas.microsoft.com/office/powerpoint/2010/main" val="3999982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C3980-C758-F089-1751-5DEC6BD46CC5}"/>
              </a:ext>
            </a:extLst>
          </p:cNvPr>
          <p:cNvSpPr>
            <a:spLocks noGrp="1"/>
          </p:cNvSpPr>
          <p:nvPr>
            <p:ph type="title"/>
          </p:nvPr>
        </p:nvSpPr>
        <p:spPr/>
        <p:txBody>
          <a:bodyPr/>
          <a:lstStyle/>
          <a:p>
            <a:r>
              <a:rPr lang="en-US" dirty="0"/>
              <a:t>Reproducible versus replicable</a:t>
            </a:r>
          </a:p>
        </p:txBody>
      </p:sp>
      <p:sp>
        <p:nvSpPr>
          <p:cNvPr id="3" name="Content Placeholder 2">
            <a:extLst>
              <a:ext uri="{FF2B5EF4-FFF2-40B4-BE49-F238E27FC236}">
                <a16:creationId xmlns:a16="http://schemas.microsoft.com/office/drawing/2014/main" id="{48E8D97C-88AC-670A-ABCD-323507EA0107}"/>
              </a:ext>
            </a:extLst>
          </p:cNvPr>
          <p:cNvSpPr>
            <a:spLocks noGrp="1"/>
          </p:cNvSpPr>
          <p:nvPr>
            <p:ph idx="1"/>
          </p:nvPr>
        </p:nvSpPr>
        <p:spPr/>
        <p:txBody>
          <a:bodyPr>
            <a:normAutofit/>
          </a:bodyPr>
          <a:lstStyle/>
          <a:p>
            <a:r>
              <a:rPr lang="en-US" sz="3600" b="1" dirty="0">
                <a:latin typeface="Arial" panose="020B0604020202020204" pitchFamily="34" charset="0"/>
                <a:cs typeface="Arial" panose="020B0604020202020204" pitchFamily="34" charset="0"/>
              </a:rPr>
              <a:t>Reproducible: </a:t>
            </a:r>
            <a:r>
              <a:rPr lang="en-US" sz="3600" dirty="0">
                <a:latin typeface="Arial" panose="020B0604020202020204" pitchFamily="34" charset="0"/>
                <a:cs typeface="Arial" panose="020B0604020202020204" pitchFamily="34" charset="0"/>
              </a:rPr>
              <a:t>when the exact results can be reproduced if given access to the original data, software, or code</a:t>
            </a:r>
          </a:p>
          <a:p>
            <a:endParaRPr lang="en-US" sz="3600" dirty="0">
              <a:latin typeface="Arial" panose="020B0604020202020204" pitchFamily="34" charset="0"/>
              <a:cs typeface="Arial" panose="020B0604020202020204" pitchFamily="34" charset="0"/>
            </a:endParaRPr>
          </a:p>
          <a:p>
            <a:r>
              <a:rPr lang="en-US" sz="3600" b="1" dirty="0">
                <a:latin typeface="Arial" panose="020B0604020202020204" pitchFamily="34" charset="0"/>
                <a:cs typeface="Arial" panose="020B0604020202020204" pitchFamily="34" charset="0"/>
              </a:rPr>
              <a:t>Replicable: </a:t>
            </a:r>
            <a:r>
              <a:rPr lang="en-US" sz="3600" dirty="0">
                <a:latin typeface="Arial" panose="020B0604020202020204" pitchFamily="34" charset="0"/>
                <a:cs typeface="Arial" panose="020B0604020202020204" pitchFamily="34" charset="0"/>
              </a:rPr>
              <a:t>research results can be reproduced by independent researchers using different methods</a:t>
            </a:r>
            <a:r>
              <a:rPr lang="en-US" sz="3600" i="1"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666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E43E-098E-BD31-5624-37E42A212B7B}"/>
              </a:ext>
            </a:extLst>
          </p:cNvPr>
          <p:cNvSpPr>
            <a:spLocks noGrp="1"/>
          </p:cNvSpPr>
          <p:nvPr>
            <p:ph type="title"/>
          </p:nvPr>
        </p:nvSpPr>
        <p:spPr/>
        <p:txBody>
          <a:bodyPr/>
          <a:lstStyle/>
          <a:p>
            <a:r>
              <a:rPr lang="en-US" dirty="0"/>
              <a:t>What is reproducible science?</a:t>
            </a:r>
          </a:p>
        </p:txBody>
      </p:sp>
      <p:sp>
        <p:nvSpPr>
          <p:cNvPr id="3" name="Content Placeholder 2">
            <a:extLst>
              <a:ext uri="{FF2B5EF4-FFF2-40B4-BE49-F238E27FC236}">
                <a16:creationId xmlns:a16="http://schemas.microsoft.com/office/drawing/2014/main" id="{5F526E30-C07C-0799-0844-E482A7B11028}"/>
              </a:ext>
            </a:extLst>
          </p:cNvPr>
          <p:cNvSpPr>
            <a:spLocks noGrp="1"/>
          </p:cNvSpPr>
          <p:nvPr>
            <p:ph idx="1"/>
          </p:nvPr>
        </p:nvSpPr>
        <p:spPr/>
        <p:txBody>
          <a:bodyPr>
            <a:normAutofit/>
          </a:bodyPr>
          <a:lstStyle/>
          <a:p>
            <a:r>
              <a:rPr lang="en-US" dirty="0"/>
              <a:t>Making entire scientific process transparent (as allowable;  often required by law, grants).</a:t>
            </a:r>
          </a:p>
          <a:p>
            <a:r>
              <a:rPr lang="en-US" dirty="0"/>
              <a:t>Sharing experiment, raw data, and analysis code</a:t>
            </a:r>
          </a:p>
          <a:p>
            <a:r>
              <a:rPr lang="en-US" dirty="0"/>
              <a:t>Detailed methods (e.g., STROBE checklist)</a:t>
            </a:r>
          </a:p>
          <a:p>
            <a:r>
              <a:rPr lang="en-US" dirty="0"/>
              <a:t>Sharing stimulus sets</a:t>
            </a:r>
          </a:p>
          <a:p>
            <a:r>
              <a:rPr lang="en-US" dirty="0"/>
              <a:t>Being able to walk through a data analysis start (load raw data) to finish (manuscript analyses) in code</a:t>
            </a:r>
          </a:p>
          <a:p>
            <a:pPr algn="just"/>
            <a:r>
              <a:rPr lang="en-US" dirty="0">
                <a:hlinkClick r:id="rId3"/>
              </a:rPr>
              <a:t>Following FAIR Principles</a:t>
            </a:r>
            <a:endParaRPr lang="en-US" dirty="0"/>
          </a:p>
          <a:p>
            <a:r>
              <a:rPr lang="en-US" dirty="0"/>
              <a:t>Pre-registering hypotheses and analysis plans (e.g., on OSF)</a:t>
            </a:r>
          </a:p>
        </p:txBody>
      </p:sp>
    </p:spTree>
    <p:extLst>
      <p:ext uri="{BB962C8B-B14F-4D97-AF65-F5344CB8AC3E}">
        <p14:creationId xmlns:p14="http://schemas.microsoft.com/office/powerpoint/2010/main" val="1922154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C2B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Why Reproducible Science?</a:t>
            </a:r>
          </a:p>
        </p:txBody>
      </p:sp>
    </p:spTree>
    <p:extLst>
      <p:ext uri="{BB962C8B-B14F-4D97-AF65-F5344CB8AC3E}">
        <p14:creationId xmlns:p14="http://schemas.microsoft.com/office/powerpoint/2010/main" val="12327917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1031</TotalTime>
  <Words>2124</Words>
  <Application>Microsoft Macintosh PowerPoint</Application>
  <PresentationFormat>Widescreen</PresentationFormat>
  <Paragraphs>257</Paragraphs>
  <Slides>40</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Söhne</vt:lpstr>
      <vt:lpstr>Office Theme</vt:lpstr>
      <vt:lpstr>Introduction to  Reproducible Science w/ Python</vt:lpstr>
      <vt:lpstr>Background</vt:lpstr>
      <vt:lpstr>Workshop Materials &amp; Required Software</vt:lpstr>
      <vt:lpstr>Workshop Learning Objectives</vt:lpstr>
      <vt:lpstr>Agenda for Today</vt:lpstr>
      <vt:lpstr>PowerPoint Presentation</vt:lpstr>
      <vt:lpstr>Reproducible versus replicable</vt:lpstr>
      <vt:lpstr>What is reproducible science?</vt:lpstr>
      <vt:lpstr>PowerPoint Presentation</vt:lpstr>
      <vt:lpstr>Background</vt:lpstr>
      <vt:lpstr>Experimenter Degrees of Freedom</vt:lpstr>
      <vt:lpstr>Benefits of reproducible research</vt:lpstr>
      <vt:lpstr>PowerPoint Presentation</vt:lpstr>
      <vt:lpstr>Tools Supporting Reproducible Science</vt:lpstr>
      <vt:lpstr>PowerPoint Presentation</vt:lpstr>
      <vt:lpstr>What is data science?</vt:lpstr>
      <vt:lpstr>PowerPoint Presentation</vt:lpstr>
      <vt:lpstr>Uncleaned Data Problems</vt:lpstr>
      <vt:lpstr>PowerPoint Presentation</vt:lpstr>
      <vt:lpstr>What is a typical data science workflow?</vt:lpstr>
      <vt:lpstr>What is tidy data?</vt:lpstr>
      <vt:lpstr>PowerPoint Presentation</vt:lpstr>
      <vt:lpstr>Data wrangling operations</vt:lpstr>
      <vt:lpstr>Data wrangling operations</vt:lpstr>
      <vt:lpstr>PowerPoint Presentation</vt:lpstr>
      <vt:lpstr>What is Python? Jupyter Notebooks?</vt:lpstr>
      <vt:lpstr>What can you build with Python?</vt:lpstr>
      <vt:lpstr>What are Python libraries?</vt:lpstr>
      <vt:lpstr>What are Virtual Environments?</vt:lpstr>
      <vt:lpstr>Basic data types &amp; structures</vt:lpstr>
      <vt:lpstr>Files</vt:lpstr>
      <vt:lpstr>Let’s jump into Python</vt:lpstr>
      <vt:lpstr>PowerPoint Presentation</vt:lpstr>
      <vt:lpstr>The Future of Data Workflows: No/Low Code</vt:lpstr>
      <vt:lpstr>PowerPoint Presentation</vt:lpstr>
      <vt:lpstr>Developing your Learning Plan</vt:lpstr>
      <vt:lpstr>PRACTICE WITH REAL DATA</vt:lpstr>
      <vt:lpstr>You are not alone</vt:lpstr>
      <vt:lpstr>Download Python Cheatsheets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Wrangling &amp; Visualization in R</dc:title>
  <dc:creator>Nelson Roque</dc:creator>
  <cp:lastModifiedBy>Roque, Nelson Arley</cp:lastModifiedBy>
  <cp:revision>93</cp:revision>
  <dcterms:created xsi:type="dcterms:W3CDTF">2021-09-10T14:52:26Z</dcterms:created>
  <dcterms:modified xsi:type="dcterms:W3CDTF">2023-09-23T20:12:01Z</dcterms:modified>
</cp:coreProperties>
</file>